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87" r:id="rId2"/>
    <p:sldId id="277" r:id="rId3"/>
    <p:sldId id="278" r:id="rId4"/>
    <p:sldId id="279" r:id="rId5"/>
    <p:sldId id="280" r:id="rId6"/>
    <p:sldId id="281" r:id="rId7"/>
    <p:sldId id="282" r:id="rId8"/>
    <p:sldId id="283" r:id="rId9"/>
    <p:sldId id="284" r:id="rId10"/>
    <p:sldId id="285" r:id="rId11"/>
    <p:sldId id="28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2" autoAdjust="0"/>
    <p:restoredTop sz="94660"/>
  </p:normalViewPr>
  <p:slideViewPr>
    <p:cSldViewPr>
      <p:cViewPr varScale="1">
        <p:scale>
          <a:sx n="83" d="100"/>
          <a:sy n="83" d="100"/>
        </p:scale>
        <p:origin x="-859" y="-77"/>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59BFBD-4A03-4D5A-98FF-AB7158600ED5}" type="datetimeFigureOut">
              <a:rPr lang="nl-NL" smtClean="0"/>
              <a:pPr/>
              <a:t>10-12-2019</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D58910-631C-47AC-A6F0-662F2AF31877}" type="slidenum">
              <a:rPr lang="nl-NL" smtClean="0"/>
              <a:pPr/>
              <a:t>‹nr.›</a:t>
            </a:fld>
            <a:endParaRPr lang="nl-NL"/>
          </a:p>
        </p:txBody>
      </p:sp>
    </p:spTree>
    <p:extLst>
      <p:ext uri="{BB962C8B-B14F-4D97-AF65-F5344CB8AC3E}">
        <p14:creationId xmlns:p14="http://schemas.microsoft.com/office/powerpoint/2010/main" val="21292267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2</a:t>
            </a:fld>
            <a:endParaRPr lang="nl-NL"/>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11</a:t>
            </a:fld>
            <a:endParaRPr lang="nl-NL"/>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3</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4</a:t>
            </a:fld>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5</a:t>
            </a:fld>
            <a:endParaRPr 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6</a:t>
            </a:fld>
            <a:endParaRPr lang="nl-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7</a:t>
            </a:fld>
            <a:endParaRPr lang="nl-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8</a:t>
            </a:fld>
            <a:endParaRPr lang="nl-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9</a:t>
            </a:fld>
            <a:endParaRPr lang="nl-NL"/>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69D58910-631C-47AC-A6F0-662F2AF31877}" type="slidenum">
              <a:rPr lang="nl-NL" smtClean="0"/>
              <a:pPr/>
              <a:t>10</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CE242AD6-C383-42F4-80EC-C7858C5E483E}" type="datetimeFigureOut">
              <a:rPr lang="en-US" smtClean="0"/>
              <a:pPr/>
              <a:t>12/10/2019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1BF57E7B-61AB-4710-B5D9-B2FF6C386E5E}" type="slidenum">
              <a:rPr lang="en-US" smtClean="0"/>
              <a:pPr/>
              <a:t>‹nr.›</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E242AD6-C383-42F4-80EC-C7858C5E483E}" type="datetimeFigureOut">
              <a:rPr lang="en-US" smtClean="0"/>
              <a:pPr/>
              <a:t>12/10/2019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F57E7B-61AB-4710-B5D9-B2FF6C386E5E}" type="slidenum">
              <a:rPr lang="en-US" smtClean="0"/>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E242AD6-C383-42F4-80EC-C7858C5E483E}" type="datetimeFigureOut">
              <a:rPr lang="en-US" smtClean="0"/>
              <a:pPr/>
              <a:t>12/10/2019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F57E7B-61AB-4710-B5D9-B2FF6C386E5E}" type="slidenum">
              <a:rPr lang="en-US" smtClean="0"/>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E242AD6-C383-42F4-80EC-C7858C5E483E}" type="datetimeFigureOut">
              <a:rPr lang="en-US" smtClean="0"/>
              <a:pPr/>
              <a:t>12/10/2019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F57E7B-61AB-4710-B5D9-B2FF6C386E5E}" type="slidenum">
              <a:rPr lang="en-US" smtClean="0"/>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CE242AD6-C383-42F4-80EC-C7858C5E483E}" type="datetimeFigureOut">
              <a:rPr lang="en-US" smtClean="0"/>
              <a:pPr/>
              <a:t>12/10/2019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BF57E7B-61AB-4710-B5D9-B2FF6C386E5E}" type="slidenum">
              <a:rPr lang="en-US" smtClean="0"/>
              <a:pPr/>
              <a:t>‹nr.›</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E242AD6-C383-42F4-80EC-C7858C5E483E}" type="datetimeFigureOut">
              <a:rPr lang="en-US" smtClean="0"/>
              <a:pPr/>
              <a:t>12/10/2019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F57E7B-61AB-4710-B5D9-B2FF6C386E5E}" type="slidenum">
              <a:rPr lang="en-US" smtClean="0"/>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CE242AD6-C383-42F4-80EC-C7858C5E483E}" type="datetimeFigureOut">
              <a:rPr lang="en-US" smtClean="0"/>
              <a:pPr/>
              <a:t>12/10/2019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BF57E7B-61AB-4710-B5D9-B2FF6C386E5E}" type="slidenum">
              <a:rPr lang="en-US" smtClean="0"/>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CE242AD6-C383-42F4-80EC-C7858C5E483E}" type="datetimeFigureOut">
              <a:rPr lang="en-US" smtClean="0"/>
              <a:pPr/>
              <a:t>12/10/2019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BF57E7B-61AB-4710-B5D9-B2FF6C386E5E}" type="slidenum">
              <a:rPr lang="en-US" smtClean="0"/>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242AD6-C383-42F4-80EC-C7858C5E483E}" type="datetimeFigureOut">
              <a:rPr lang="en-US" smtClean="0"/>
              <a:pPr/>
              <a:t>12/10/2019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BF57E7B-61AB-4710-B5D9-B2FF6C386E5E}" type="slidenum">
              <a:rPr lang="en-US" smtClean="0"/>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E242AD6-C383-42F4-80EC-C7858C5E483E}" type="datetimeFigureOut">
              <a:rPr lang="en-US" smtClean="0"/>
              <a:pPr/>
              <a:t>12/10/2019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BF57E7B-61AB-4710-B5D9-B2FF6C386E5E}" type="slidenum">
              <a:rPr lang="en-US" smtClean="0"/>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CE242AD6-C383-42F4-80EC-C7858C5E483E}" type="datetimeFigureOut">
              <a:rPr lang="en-US" smtClean="0"/>
              <a:pPr/>
              <a:t>12/10/2019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1BF57E7B-61AB-4710-B5D9-B2FF6C386E5E}" type="slidenum">
              <a:rPr lang="en-US" smtClean="0"/>
              <a:pPr/>
              <a:t>‹nr.›</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CE242AD6-C383-42F4-80EC-C7858C5E483E}" type="datetimeFigureOut">
              <a:rPr lang="en-US" smtClean="0"/>
              <a:pPr/>
              <a:t>12/10/2019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1BF57E7B-61AB-4710-B5D9-B2FF6C386E5E}" type="slidenum">
              <a:rPr lang="en-US" smtClean="0"/>
              <a:pPr/>
              <a:t>‹nr.›</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Het </a:t>
            </a:r>
            <a:r>
              <a:rPr lang="en-US" dirty="0" err="1" smtClean="0"/>
              <a:t>gebed</a:t>
            </a:r>
            <a:endParaRPr lang="en-US" dirty="0"/>
          </a:p>
        </p:txBody>
      </p:sp>
      <p:sp>
        <p:nvSpPr>
          <p:cNvPr id="3" name="Subtitle 2"/>
          <p:cNvSpPr>
            <a:spLocks noGrp="1"/>
          </p:cNvSpPr>
          <p:nvPr>
            <p:ph type="subTitle" idx="1"/>
          </p:nvPr>
        </p:nvSpPr>
        <p:spPr>
          <a:xfrm>
            <a:off x="533400" y="3228536"/>
            <a:ext cx="7854696" cy="2576728"/>
          </a:xfrm>
        </p:spPr>
        <p:txBody>
          <a:bodyPr/>
          <a:lstStyle/>
          <a:p>
            <a:pPr algn="ctr"/>
            <a:r>
              <a:rPr lang="en-US" dirty="0" smtClean="0"/>
              <a:t>LES </a:t>
            </a:r>
            <a:r>
              <a:rPr lang="en-US" dirty="0"/>
              <a:t>3</a:t>
            </a:r>
            <a:endParaRPr lang="en-US" dirty="0" smtClean="0"/>
          </a:p>
          <a:p>
            <a:pPr algn="ctr"/>
            <a:r>
              <a:rPr lang="nl-NL" i="1" dirty="0" smtClean="0">
                <a:sym typeface="Wingdings" pitchFamily="2" charset="2"/>
              </a:rPr>
              <a:t>De </a:t>
            </a:r>
            <a:r>
              <a:rPr lang="nl-NL" i="1" dirty="0" err="1" smtClean="0">
                <a:sym typeface="Wingdings" pitchFamily="2" charset="2"/>
              </a:rPr>
              <a:t>Soenan</a:t>
            </a:r>
            <a:r>
              <a:rPr lang="nl-NL" i="1" dirty="0" smtClean="0">
                <a:sym typeface="Wingdings" pitchFamily="2" charset="2"/>
              </a:rPr>
              <a:t> van het gebed</a:t>
            </a:r>
          </a:p>
          <a:p>
            <a:pPr algn="ctr"/>
            <a:endParaRPr lang="nl-NL" i="1" dirty="0">
              <a:sym typeface="Wingdings" pitchFamily="2" charset="2"/>
            </a:endParaRPr>
          </a:p>
          <a:p>
            <a:pPr algn="ctr"/>
            <a:r>
              <a:rPr lang="nl-NL" dirty="0" smtClean="0">
                <a:sym typeface="Wingdings" pitchFamily="2" charset="2"/>
              </a:rPr>
              <a:t>Ismail </a:t>
            </a:r>
            <a:r>
              <a:rPr lang="nl-NL" dirty="0" err="1" smtClean="0">
                <a:sym typeface="Wingdings" pitchFamily="2" charset="2"/>
              </a:rPr>
              <a:t>Abou</a:t>
            </a:r>
            <a:r>
              <a:rPr lang="nl-NL" dirty="0" smtClean="0">
                <a:sym typeface="Wingdings" pitchFamily="2" charset="2"/>
              </a:rPr>
              <a:t> </a:t>
            </a:r>
            <a:r>
              <a:rPr lang="nl-NL" dirty="0" err="1" smtClean="0">
                <a:sym typeface="Wingdings" pitchFamily="2" charset="2"/>
              </a:rPr>
              <a:t>Soumayyah</a:t>
            </a:r>
            <a:endParaRPr lang="nl-NL" dirty="0"/>
          </a:p>
          <a:p>
            <a:pPr algn="ctr"/>
            <a:endParaRPr lang="nl-NL" dirty="0"/>
          </a:p>
          <a:p>
            <a:endParaRPr lang="en-US" dirty="0"/>
          </a:p>
        </p:txBody>
      </p:sp>
    </p:spTree>
    <p:extLst>
      <p:ext uri="{BB962C8B-B14F-4D97-AF65-F5344CB8AC3E}">
        <p14:creationId xmlns:p14="http://schemas.microsoft.com/office/powerpoint/2010/main" val="40662168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77500" lnSpcReduction="20000"/>
          </a:bodyPr>
          <a:lstStyle/>
          <a:p>
            <a:pPr>
              <a:buFontTx/>
              <a:buChar char="-"/>
            </a:pPr>
            <a:endParaRPr lang="nl-NL" sz="3200" b="1" dirty="0"/>
          </a:p>
          <a:p>
            <a:pPr marL="514350" indent="-514350">
              <a:buFont typeface="Wingdings" pitchFamily="2" charset="2"/>
              <a:buChar char="§"/>
            </a:pPr>
            <a:r>
              <a:rPr lang="nl-NL" sz="3200" b="1" dirty="0"/>
              <a:t>De zevende </a:t>
            </a:r>
            <a:r>
              <a:rPr lang="nl-NL" sz="3200" b="1" i="1" dirty="0" err="1"/>
              <a:t>Soennah</a:t>
            </a:r>
            <a:r>
              <a:rPr lang="nl-NL" sz="3200" b="1" dirty="0"/>
              <a:t>: </a:t>
            </a:r>
            <a:r>
              <a:rPr lang="nl-NL" sz="3200" dirty="0"/>
              <a:t>de </a:t>
            </a:r>
            <a:r>
              <a:rPr lang="nl-NL" sz="3200" i="1" dirty="0" err="1"/>
              <a:t>tasliem</a:t>
            </a:r>
            <a:r>
              <a:rPr lang="nl-NL" sz="3200" dirty="0"/>
              <a:t> hardop verrichten. </a:t>
            </a:r>
          </a:p>
          <a:p>
            <a:pPr marL="514350" indent="-514350">
              <a:buFontTx/>
              <a:buChar char="-"/>
            </a:pPr>
            <a:r>
              <a:rPr lang="nl-NL" sz="3200" dirty="0"/>
              <a:t>Dit geldt voor zowel de </a:t>
            </a:r>
            <a:r>
              <a:rPr lang="nl-NL" sz="3200" dirty="0" err="1"/>
              <a:t>imaam</a:t>
            </a:r>
            <a:r>
              <a:rPr lang="nl-NL" sz="3200" dirty="0"/>
              <a:t> alsook de volgeling bij </a:t>
            </a:r>
            <a:r>
              <a:rPr lang="nl-NL" sz="3200" dirty="0" err="1"/>
              <a:t>al-Maalikiyyah</a:t>
            </a:r>
            <a:r>
              <a:rPr lang="nl-NL" sz="3200" dirty="0"/>
              <a:t>.</a:t>
            </a:r>
          </a:p>
          <a:p>
            <a:pPr marL="514350" indent="-514350">
              <a:buFontTx/>
              <a:buChar char="-"/>
            </a:pPr>
            <a:r>
              <a:rPr lang="nl-NL" sz="3200" dirty="0"/>
              <a:t>Het bewijs hiervoor is dat de metgezellen hebben overgeleverd dat de boodschapper van Allah tijdens </a:t>
            </a:r>
            <a:r>
              <a:rPr lang="nl-NL" sz="3200" dirty="0" err="1"/>
              <a:t>at-Tasliem</a:t>
            </a:r>
            <a:r>
              <a:rPr lang="nl-NL" sz="3200" dirty="0"/>
              <a:t> </a:t>
            </a:r>
            <a:r>
              <a:rPr lang="nl-NL" sz="3200" dirty="0" err="1"/>
              <a:t>zo-en-zo</a:t>
            </a:r>
            <a:r>
              <a:rPr lang="nl-NL" sz="3200" dirty="0"/>
              <a:t> zei. De </a:t>
            </a:r>
            <a:r>
              <a:rPr lang="nl-NL" sz="3200" dirty="0" err="1"/>
              <a:t>fiqh-geleerden</a:t>
            </a:r>
            <a:r>
              <a:rPr lang="nl-NL" sz="3200" dirty="0"/>
              <a:t> zeggen: dit hadden zij enkel kunnen weten door het feit dat hij dit hardop zei.</a:t>
            </a:r>
          </a:p>
          <a:p>
            <a:pPr marL="514350" indent="-514350">
              <a:buFont typeface="Wingdings" pitchFamily="2" charset="2"/>
              <a:buChar char="§"/>
            </a:pPr>
            <a:r>
              <a:rPr lang="nl-NL" sz="3200" b="1" dirty="0"/>
              <a:t>De </a:t>
            </a:r>
            <a:r>
              <a:rPr lang="nl-NL" sz="3200" b="1" dirty="0" err="1"/>
              <a:t>achtse</a:t>
            </a:r>
            <a:r>
              <a:rPr lang="nl-NL" sz="3200" b="1" dirty="0"/>
              <a:t> </a:t>
            </a:r>
            <a:r>
              <a:rPr lang="nl-NL" sz="3200" b="1" i="1" dirty="0" err="1"/>
              <a:t>Soennah</a:t>
            </a:r>
            <a:r>
              <a:rPr lang="nl-NL" sz="3200" b="1" dirty="0"/>
              <a:t>: </a:t>
            </a:r>
            <a:r>
              <a:rPr lang="nl-NL" sz="3200" dirty="0"/>
              <a:t>de bewoording van </a:t>
            </a:r>
            <a:r>
              <a:rPr lang="nl-NL" sz="3200" i="1" dirty="0" err="1"/>
              <a:t>at-Tashahhod</a:t>
            </a:r>
            <a:r>
              <a:rPr lang="nl-NL" sz="3200" dirty="0"/>
              <a:t>.</a:t>
            </a:r>
          </a:p>
          <a:p>
            <a:pPr marL="514350" indent="-514350">
              <a:buFontTx/>
              <a:buChar char="-"/>
            </a:pPr>
            <a:r>
              <a:rPr lang="nl-NL" sz="3200" dirty="0"/>
              <a:t>Er zijn meerdere authentieke bewoordingen van </a:t>
            </a:r>
            <a:r>
              <a:rPr lang="nl-NL" sz="3200" dirty="0" err="1"/>
              <a:t>at-Tashahhod</a:t>
            </a:r>
            <a:r>
              <a:rPr lang="nl-NL" sz="3200" dirty="0"/>
              <a:t>. </a:t>
            </a:r>
            <a:r>
              <a:rPr lang="nl-NL" sz="3200" dirty="0" err="1"/>
              <a:t>Imaam</a:t>
            </a:r>
            <a:r>
              <a:rPr lang="nl-NL" sz="3200" dirty="0"/>
              <a:t> </a:t>
            </a:r>
            <a:r>
              <a:rPr lang="nl-NL" sz="3200" dirty="0" err="1"/>
              <a:t>Maalik</a:t>
            </a:r>
            <a:r>
              <a:rPr lang="nl-NL" sz="3200" dirty="0"/>
              <a:t> was van mening dat welke bewoording een persoon ook gebruikte, dat dit correct is en dat hem geen blaam of zonde treft.</a:t>
            </a:r>
          </a:p>
          <a:p>
            <a:pPr marL="514350" indent="-514350">
              <a:buFontTx/>
              <a:buChar char="-"/>
            </a:pPr>
            <a:r>
              <a:rPr lang="nl-NL" sz="3200" dirty="0" err="1"/>
              <a:t>Al-Maalikiyyah</a:t>
            </a:r>
            <a:r>
              <a:rPr lang="nl-NL" sz="3200" dirty="0"/>
              <a:t> hebben echter wel de bewoording van ‘Omar </a:t>
            </a:r>
            <a:r>
              <a:rPr lang="nl-NL" sz="3200" dirty="0" err="1"/>
              <a:t>ibn</a:t>
            </a:r>
            <a:r>
              <a:rPr lang="nl-NL" sz="3200" dirty="0"/>
              <a:t> </a:t>
            </a:r>
            <a:r>
              <a:rPr lang="nl-NL" sz="3200" dirty="0" err="1"/>
              <a:t>al-Khattaab</a:t>
            </a:r>
            <a:r>
              <a:rPr lang="nl-NL" sz="3200" dirty="0"/>
              <a:t> verkozen als beste bewoording. De reden hiervan is dat ‘Omar deze bewoording op </a:t>
            </a:r>
            <a:r>
              <a:rPr lang="nl-NL" sz="3200" i="1" dirty="0" err="1"/>
              <a:t>al-minbar</a:t>
            </a:r>
            <a:r>
              <a:rPr lang="nl-NL" sz="3200" i="1" dirty="0"/>
              <a:t> </a:t>
            </a:r>
            <a:r>
              <a:rPr lang="nl-NL" sz="3200" dirty="0"/>
              <a:t>onderwees aan de mensen (in de aanwezigheid van de metgezellen) </a:t>
            </a:r>
            <a:r>
              <a:rPr lang="nl-NL" sz="3200" i="1" dirty="0"/>
              <a:t>(1) </a:t>
            </a:r>
            <a:r>
              <a:rPr lang="nl-NL" sz="3200" dirty="0"/>
              <a:t>en dat de mensen van </a:t>
            </a:r>
            <a:r>
              <a:rPr lang="nl-NL" sz="3200" dirty="0" err="1"/>
              <a:t>al-Madienah</a:t>
            </a:r>
            <a:r>
              <a:rPr lang="nl-NL" sz="3200" dirty="0"/>
              <a:t> deze bewoording ook aanhielden </a:t>
            </a:r>
            <a:r>
              <a:rPr lang="nl-NL" sz="3200" i="1" dirty="0"/>
              <a:t>(2)</a:t>
            </a:r>
            <a:r>
              <a:rPr lang="nl-NL" sz="3200" dirty="0"/>
              <a:t>.</a:t>
            </a:r>
          </a:p>
          <a:p>
            <a:pPr>
              <a:buFontTx/>
              <a:buChar char="-"/>
            </a:pPr>
            <a:endParaRPr lang="nl-NL" sz="3200" dirty="0"/>
          </a:p>
          <a:p>
            <a:pPr>
              <a:buFontTx/>
              <a:buChar char="-"/>
            </a:pPr>
            <a:endParaRPr lang="nl-NL" sz="3200" dirty="0"/>
          </a:p>
          <a:p>
            <a:pPr>
              <a:buFontTx/>
              <a:buChar char="-"/>
            </a:pPr>
            <a:endParaRPr lang="nl-NL" sz="3200" b="1" i="1" dirty="0"/>
          </a:p>
          <a:p>
            <a:pPr>
              <a:buNone/>
            </a:pPr>
            <a:endParaRPr lang="nl-NL" sz="3200" dirty="0"/>
          </a:p>
          <a:p>
            <a:pPr>
              <a:buFontTx/>
              <a:buChar char="-"/>
            </a:pPr>
            <a:endParaRPr lang="nl-NL" sz="3200" dirty="0"/>
          </a:p>
          <a:p>
            <a:pPr>
              <a:buFontTx/>
              <a:buChar char="-"/>
            </a:pPr>
            <a:endParaRPr lang="nl-NL" sz="3200" dirty="0"/>
          </a:p>
        </p:txBody>
      </p:sp>
    </p:spTree>
    <p:extLst>
      <p:ext uri="{BB962C8B-B14F-4D97-AF65-F5344CB8AC3E}">
        <p14:creationId xmlns:p14="http://schemas.microsoft.com/office/powerpoint/2010/main" val="4224537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pPr>
              <a:buFontTx/>
              <a:buChar char="-"/>
            </a:pPr>
            <a:endParaRPr lang="nl-NL" sz="3200" b="1" dirty="0"/>
          </a:p>
          <a:p>
            <a:pPr marL="514350" indent="-514350">
              <a:buFontTx/>
              <a:buChar char="-"/>
            </a:pPr>
            <a:r>
              <a:rPr lang="nl-NL" sz="3200" dirty="0"/>
              <a:t>De bewoording zoals deze is overgeleverd in de overlevering van ‘Omar </a:t>
            </a:r>
            <a:r>
              <a:rPr lang="nl-NL" sz="3200" dirty="0" err="1"/>
              <a:t>ibn</a:t>
            </a:r>
            <a:r>
              <a:rPr lang="nl-NL" sz="3200" dirty="0"/>
              <a:t> </a:t>
            </a:r>
            <a:r>
              <a:rPr lang="nl-NL" sz="3200" dirty="0" err="1"/>
              <a:t>al-Khattaab</a:t>
            </a:r>
            <a:r>
              <a:rPr lang="nl-NL" sz="3200" dirty="0"/>
              <a:t>: </a:t>
            </a:r>
          </a:p>
          <a:p>
            <a:pPr marL="514350" indent="-514350">
              <a:buNone/>
            </a:pPr>
            <a:r>
              <a:rPr lang="nl-NL" sz="3200" i="1" dirty="0"/>
              <a:t>At-</a:t>
            </a:r>
            <a:r>
              <a:rPr lang="nl-NL" sz="3200" i="1" dirty="0" err="1"/>
              <a:t>Tah’iyyaatoe</a:t>
            </a:r>
            <a:r>
              <a:rPr lang="nl-NL" sz="3200" i="1" dirty="0"/>
              <a:t> </a:t>
            </a:r>
            <a:r>
              <a:rPr lang="nl-NL" sz="3200" i="1" dirty="0" err="1"/>
              <a:t>lillaah</a:t>
            </a:r>
            <a:r>
              <a:rPr lang="nl-NL" sz="3200" i="1" dirty="0"/>
              <a:t> / </a:t>
            </a:r>
            <a:r>
              <a:rPr lang="nl-NL" sz="3200" i="1" smtClean="0"/>
              <a:t>Az-Zaakiyyaatoe</a:t>
            </a:r>
            <a:r>
              <a:rPr lang="nl-NL" sz="3200" i="1" dirty="0" smtClean="0"/>
              <a:t> </a:t>
            </a:r>
            <a:r>
              <a:rPr lang="nl-NL" sz="3200" i="1" dirty="0" err="1"/>
              <a:t>lillaah</a:t>
            </a:r>
            <a:r>
              <a:rPr lang="nl-NL" sz="3200" i="1" dirty="0"/>
              <a:t> / A</a:t>
            </a:r>
            <a:r>
              <a:rPr lang="nl-NL" sz="3200" i="1" u="sng" dirty="0"/>
              <a:t>t</a:t>
            </a:r>
            <a:r>
              <a:rPr lang="nl-NL" sz="3200" i="1" dirty="0"/>
              <a:t>-</a:t>
            </a:r>
            <a:r>
              <a:rPr lang="nl-NL" sz="3200" i="1" u="sng" dirty="0" err="1"/>
              <a:t>T</a:t>
            </a:r>
            <a:r>
              <a:rPr lang="nl-NL" sz="3200" i="1" dirty="0" err="1"/>
              <a:t>ayyibaat</a:t>
            </a:r>
            <a:r>
              <a:rPr lang="nl-NL" sz="3200" i="1" dirty="0"/>
              <a:t> A</a:t>
            </a:r>
            <a:r>
              <a:rPr lang="nl-NL" sz="3200" i="1" u="sng" dirty="0"/>
              <a:t>s</a:t>
            </a:r>
            <a:r>
              <a:rPr lang="nl-NL" sz="3200" i="1" dirty="0"/>
              <a:t>-</a:t>
            </a:r>
            <a:r>
              <a:rPr lang="nl-NL" sz="3200" i="1" u="sng" dirty="0" err="1"/>
              <a:t>S</a:t>
            </a:r>
            <a:r>
              <a:rPr lang="nl-NL" sz="3200" i="1" dirty="0" err="1"/>
              <a:t>alawaat</a:t>
            </a:r>
            <a:r>
              <a:rPr lang="nl-NL" sz="3200" i="1" dirty="0"/>
              <a:t> </a:t>
            </a:r>
            <a:r>
              <a:rPr lang="nl-NL" sz="3200" i="1" dirty="0" err="1"/>
              <a:t>lillaah</a:t>
            </a:r>
            <a:r>
              <a:rPr lang="nl-NL" sz="3200" i="1" dirty="0"/>
              <a:t> / As-</a:t>
            </a:r>
            <a:r>
              <a:rPr lang="nl-NL" sz="3200" i="1" dirty="0" err="1"/>
              <a:t>Salaamoe</a:t>
            </a:r>
            <a:r>
              <a:rPr lang="nl-NL" sz="3200" i="1" dirty="0"/>
              <a:t> ‘</a:t>
            </a:r>
            <a:r>
              <a:rPr lang="nl-NL" sz="3200" i="1" dirty="0" err="1"/>
              <a:t>alayka</a:t>
            </a:r>
            <a:r>
              <a:rPr lang="nl-NL" sz="3200" i="1" dirty="0"/>
              <a:t> </a:t>
            </a:r>
            <a:r>
              <a:rPr lang="nl-NL" sz="3200" i="1" dirty="0" err="1"/>
              <a:t>ayyoha</a:t>
            </a:r>
            <a:r>
              <a:rPr lang="nl-NL" sz="3200" i="1" dirty="0"/>
              <a:t>-n </a:t>
            </a:r>
            <a:r>
              <a:rPr lang="nl-NL" sz="3200" i="1" dirty="0" err="1"/>
              <a:t>Nabiyyoe</a:t>
            </a:r>
            <a:r>
              <a:rPr lang="nl-NL" sz="3200" i="1" dirty="0"/>
              <a:t> </a:t>
            </a:r>
            <a:r>
              <a:rPr lang="nl-NL" sz="3200" i="1" dirty="0" err="1"/>
              <a:t>wa</a:t>
            </a:r>
            <a:r>
              <a:rPr lang="nl-NL" sz="3200" i="1" dirty="0"/>
              <a:t> </a:t>
            </a:r>
            <a:r>
              <a:rPr lang="nl-NL" sz="3200" i="1" dirty="0" err="1"/>
              <a:t>rah’matoellaahie</a:t>
            </a:r>
            <a:r>
              <a:rPr lang="nl-NL" sz="3200" i="1" dirty="0"/>
              <a:t> </a:t>
            </a:r>
            <a:r>
              <a:rPr lang="nl-NL" sz="3200" i="1" dirty="0" err="1"/>
              <a:t>wa</a:t>
            </a:r>
            <a:r>
              <a:rPr lang="nl-NL" sz="3200" i="1" dirty="0"/>
              <a:t> </a:t>
            </a:r>
            <a:r>
              <a:rPr lang="nl-NL" sz="3200" i="1" dirty="0" err="1"/>
              <a:t>barakaatoeh</a:t>
            </a:r>
            <a:r>
              <a:rPr lang="nl-NL" sz="3200" i="1" dirty="0"/>
              <a:t> / As-</a:t>
            </a:r>
            <a:r>
              <a:rPr lang="nl-NL" sz="3200" i="1" dirty="0" err="1"/>
              <a:t>Salaamoe</a:t>
            </a:r>
            <a:r>
              <a:rPr lang="nl-NL" sz="3200" i="1" dirty="0"/>
              <a:t> ‘</a:t>
            </a:r>
            <a:r>
              <a:rPr lang="nl-NL" sz="3200" i="1" dirty="0" err="1"/>
              <a:t>alaynaa</a:t>
            </a:r>
            <a:r>
              <a:rPr lang="nl-NL" sz="3200" i="1" dirty="0"/>
              <a:t> </a:t>
            </a:r>
            <a:r>
              <a:rPr lang="nl-NL" sz="3200" i="1" dirty="0" err="1"/>
              <a:t>wa</a:t>
            </a:r>
            <a:r>
              <a:rPr lang="nl-NL" sz="3200" i="1" dirty="0"/>
              <a:t> ‘</a:t>
            </a:r>
            <a:r>
              <a:rPr lang="nl-NL" sz="3200" i="1" dirty="0" err="1"/>
              <a:t>alaa</a:t>
            </a:r>
            <a:r>
              <a:rPr lang="nl-NL" sz="3200" i="1" dirty="0"/>
              <a:t> ‘</a:t>
            </a:r>
            <a:r>
              <a:rPr lang="nl-NL" sz="3200" i="1" dirty="0" err="1"/>
              <a:t>ibaadie</a:t>
            </a:r>
            <a:r>
              <a:rPr lang="nl-NL" sz="3200" i="1" dirty="0"/>
              <a:t> </a:t>
            </a:r>
            <a:r>
              <a:rPr lang="nl-NL" sz="3200" i="1" dirty="0" err="1"/>
              <a:t>Allaahie</a:t>
            </a:r>
            <a:r>
              <a:rPr lang="nl-NL" sz="3200" i="1" dirty="0"/>
              <a:t> a</a:t>
            </a:r>
            <a:r>
              <a:rPr lang="nl-NL" sz="3200" i="1" u="sng" dirty="0"/>
              <a:t>s</a:t>
            </a:r>
            <a:r>
              <a:rPr lang="nl-NL" sz="3200" i="1" dirty="0"/>
              <a:t>-</a:t>
            </a:r>
            <a:r>
              <a:rPr lang="nl-NL" sz="3200" i="1" u="sng" dirty="0" err="1"/>
              <a:t>s</a:t>
            </a:r>
            <a:r>
              <a:rPr lang="nl-NL" sz="3200" i="1" dirty="0" err="1"/>
              <a:t>aalieh’ien</a:t>
            </a:r>
            <a:r>
              <a:rPr lang="nl-NL" sz="3200" i="1" dirty="0"/>
              <a:t> / </a:t>
            </a:r>
            <a:r>
              <a:rPr lang="nl-NL" sz="3200" i="1" dirty="0" err="1"/>
              <a:t>Ash-hadoe</a:t>
            </a:r>
            <a:r>
              <a:rPr lang="nl-NL" sz="3200" i="1" dirty="0"/>
              <a:t> </a:t>
            </a:r>
            <a:r>
              <a:rPr lang="nl-NL" sz="3200" i="1" dirty="0" err="1"/>
              <a:t>an</a:t>
            </a:r>
            <a:r>
              <a:rPr lang="nl-NL" sz="3200" i="1" dirty="0"/>
              <a:t> </a:t>
            </a:r>
            <a:r>
              <a:rPr lang="nl-NL" sz="3200" i="1" dirty="0" err="1"/>
              <a:t>laa</a:t>
            </a:r>
            <a:r>
              <a:rPr lang="nl-NL" sz="3200" i="1" dirty="0"/>
              <a:t> </a:t>
            </a:r>
            <a:r>
              <a:rPr lang="nl-NL" sz="3200" i="1" dirty="0" err="1"/>
              <a:t>ilaaha</a:t>
            </a:r>
            <a:r>
              <a:rPr lang="nl-NL" sz="3200" i="1" dirty="0"/>
              <a:t> </a:t>
            </a:r>
            <a:r>
              <a:rPr lang="nl-NL" sz="3200" i="1" dirty="0" err="1"/>
              <a:t>illa</a:t>
            </a:r>
            <a:r>
              <a:rPr lang="nl-NL" sz="3200" i="1" dirty="0"/>
              <a:t> Allah </a:t>
            </a:r>
            <a:r>
              <a:rPr lang="nl-NL" sz="3200" i="1" dirty="0" err="1"/>
              <a:t>wa</a:t>
            </a:r>
            <a:r>
              <a:rPr lang="nl-NL" sz="3200" i="1" dirty="0"/>
              <a:t> </a:t>
            </a:r>
            <a:r>
              <a:rPr lang="nl-NL" sz="3200" i="1" dirty="0" err="1"/>
              <a:t>ash-hadoe</a:t>
            </a:r>
            <a:r>
              <a:rPr lang="nl-NL" sz="3200" i="1" dirty="0"/>
              <a:t> </a:t>
            </a:r>
            <a:r>
              <a:rPr lang="nl-NL" sz="3200" i="1" dirty="0" err="1"/>
              <a:t>anna</a:t>
            </a:r>
            <a:r>
              <a:rPr lang="nl-NL" sz="3200" i="1" dirty="0"/>
              <a:t> </a:t>
            </a:r>
            <a:r>
              <a:rPr lang="nl-NL" sz="3200" i="1" dirty="0" err="1"/>
              <a:t>moh’ammadan</a:t>
            </a:r>
            <a:r>
              <a:rPr lang="nl-NL" sz="3200" i="1" dirty="0"/>
              <a:t> ‘</a:t>
            </a:r>
            <a:r>
              <a:rPr lang="nl-NL" sz="3200" i="1" dirty="0" err="1"/>
              <a:t>abdoehoe</a:t>
            </a:r>
            <a:r>
              <a:rPr lang="nl-NL" sz="3200" i="1" dirty="0"/>
              <a:t> </a:t>
            </a:r>
            <a:r>
              <a:rPr lang="nl-NL" sz="3200" i="1" dirty="0" err="1"/>
              <a:t>wa</a:t>
            </a:r>
            <a:r>
              <a:rPr lang="nl-NL" sz="3200" i="1" dirty="0"/>
              <a:t> </a:t>
            </a:r>
            <a:r>
              <a:rPr lang="nl-NL" sz="3200" i="1" dirty="0" err="1"/>
              <a:t>rasoeloeh</a:t>
            </a:r>
            <a:r>
              <a:rPr lang="nl-NL" sz="3200" i="1" dirty="0"/>
              <a:t>.</a:t>
            </a:r>
          </a:p>
          <a:p>
            <a:pPr marL="514350" indent="-514350">
              <a:buFont typeface="Wingdings" pitchFamily="2" charset="2"/>
              <a:buChar char="§"/>
            </a:pPr>
            <a:r>
              <a:rPr lang="nl-NL" sz="3200" b="1" dirty="0"/>
              <a:t>De negende </a:t>
            </a:r>
            <a:r>
              <a:rPr lang="nl-NL" sz="3200" b="1" i="1" dirty="0" err="1"/>
              <a:t>Soennah</a:t>
            </a:r>
            <a:r>
              <a:rPr lang="nl-NL" sz="3200" b="1" dirty="0"/>
              <a:t>: </a:t>
            </a:r>
            <a:r>
              <a:rPr lang="nl-NL" sz="3200" dirty="0"/>
              <a:t>De </a:t>
            </a:r>
            <a:r>
              <a:rPr lang="nl-NL" sz="3200" i="1" u="sng" dirty="0" err="1"/>
              <a:t>S</a:t>
            </a:r>
            <a:r>
              <a:rPr lang="nl-NL" sz="3200" i="1" dirty="0" err="1"/>
              <a:t>alaah</a:t>
            </a:r>
            <a:r>
              <a:rPr lang="nl-NL" sz="3200" i="1" dirty="0"/>
              <a:t> </a:t>
            </a:r>
            <a:r>
              <a:rPr lang="nl-NL" sz="3200" dirty="0"/>
              <a:t>over de boodschapper van Allah uitspreken. </a:t>
            </a:r>
          </a:p>
          <a:p>
            <a:pPr marL="514350" indent="-514350">
              <a:buFontTx/>
              <a:buChar char="-"/>
            </a:pPr>
            <a:r>
              <a:rPr lang="nl-NL" sz="3200" dirty="0"/>
              <a:t>Het is aanbevolen om dit te doen in de laatste </a:t>
            </a:r>
            <a:r>
              <a:rPr lang="nl-NL" sz="3200" i="1" dirty="0" err="1"/>
              <a:t>Tashahhoed</a:t>
            </a:r>
            <a:r>
              <a:rPr lang="nl-NL" sz="3200" dirty="0"/>
              <a:t>.</a:t>
            </a:r>
          </a:p>
          <a:p>
            <a:pPr marL="514350" indent="-514350">
              <a:buFontTx/>
              <a:buChar char="-"/>
            </a:pPr>
            <a:r>
              <a:rPr lang="nl-NL" sz="3200" dirty="0"/>
              <a:t>Er zijn diverse bewoordingen overgeleverd. Het maakt niet uit welke men hiervan aanhoudt.</a:t>
            </a:r>
          </a:p>
          <a:p>
            <a:pPr marL="514350" indent="-514350">
              <a:buFontTx/>
              <a:buChar char="-"/>
            </a:pPr>
            <a:endParaRPr lang="nl-NL" sz="3200" dirty="0"/>
          </a:p>
          <a:p>
            <a:pPr marL="514350" indent="-514350">
              <a:buNone/>
            </a:pPr>
            <a:endParaRPr lang="nl-NL" sz="3200" i="1" dirty="0"/>
          </a:p>
          <a:p>
            <a:pPr>
              <a:buFontTx/>
              <a:buChar char="-"/>
            </a:pPr>
            <a:endParaRPr lang="nl-NL" sz="3200" dirty="0"/>
          </a:p>
          <a:p>
            <a:pPr>
              <a:buFontTx/>
              <a:buChar char="-"/>
            </a:pPr>
            <a:endParaRPr lang="nl-NL" sz="3200" dirty="0"/>
          </a:p>
          <a:p>
            <a:pPr>
              <a:buFontTx/>
              <a:buChar char="-"/>
            </a:pPr>
            <a:endParaRPr lang="nl-NL" sz="3200" b="1" i="1" dirty="0"/>
          </a:p>
          <a:p>
            <a:pPr>
              <a:buNone/>
            </a:pPr>
            <a:endParaRPr lang="nl-NL" sz="3200" dirty="0"/>
          </a:p>
          <a:p>
            <a:pPr>
              <a:buFontTx/>
              <a:buChar char="-"/>
            </a:pPr>
            <a:endParaRPr lang="nl-NL" sz="3200" dirty="0"/>
          </a:p>
          <a:p>
            <a:pPr>
              <a:buFontTx/>
              <a:buChar char="-"/>
            </a:pPr>
            <a:endParaRPr lang="nl-NL" sz="3200" dirty="0"/>
          </a:p>
        </p:txBody>
      </p:sp>
    </p:spTree>
    <p:extLst>
      <p:ext uri="{BB962C8B-B14F-4D97-AF65-F5344CB8AC3E}">
        <p14:creationId xmlns:p14="http://schemas.microsoft.com/office/powerpoint/2010/main" val="42245371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pPr algn="ctr">
              <a:buNone/>
            </a:pPr>
            <a:endParaRPr lang="nl-NL" sz="3200" b="1" i="1" dirty="0"/>
          </a:p>
          <a:p>
            <a:pPr>
              <a:buFont typeface="Wingdings" pitchFamily="2" charset="2"/>
              <a:buChar char="q"/>
            </a:pPr>
            <a:r>
              <a:rPr lang="nl-NL" sz="3200" b="1" dirty="0"/>
              <a:t>De </a:t>
            </a:r>
            <a:r>
              <a:rPr lang="nl-NL" sz="3200" b="1" dirty="0" err="1"/>
              <a:t>Soenan</a:t>
            </a:r>
            <a:r>
              <a:rPr lang="nl-NL" sz="3200" b="1" dirty="0"/>
              <a:t> van het gebed</a:t>
            </a:r>
          </a:p>
          <a:p>
            <a:pPr marL="514350" indent="-514350">
              <a:buFont typeface="Wingdings" pitchFamily="2" charset="2"/>
              <a:buChar char="§"/>
            </a:pPr>
            <a:r>
              <a:rPr lang="nl-NL" sz="2800" i="1" dirty="0" err="1"/>
              <a:t>Al-Maalikiyyah</a:t>
            </a:r>
            <a:r>
              <a:rPr lang="nl-NL" sz="2800" dirty="0"/>
              <a:t> maken een onderscheid tussen de </a:t>
            </a:r>
            <a:r>
              <a:rPr lang="nl-NL" sz="2800" dirty="0" err="1"/>
              <a:t>Soenan</a:t>
            </a:r>
            <a:r>
              <a:rPr lang="nl-NL" sz="2800" dirty="0"/>
              <a:t> binnen het gebed alsook buiten het gebed.</a:t>
            </a:r>
          </a:p>
          <a:p>
            <a:pPr marL="514350" indent="-514350">
              <a:buFont typeface="Wingdings" pitchFamily="2" charset="2"/>
              <a:buChar char="§"/>
            </a:pPr>
            <a:r>
              <a:rPr lang="nl-NL" sz="2800" b="1" dirty="0"/>
              <a:t>De </a:t>
            </a:r>
            <a:r>
              <a:rPr lang="nl-NL" sz="2800" b="1" i="1" dirty="0" err="1"/>
              <a:t>Soenan</a:t>
            </a:r>
            <a:r>
              <a:rPr lang="nl-NL" sz="2800" b="1" dirty="0"/>
              <a:t> binnen het gebed zijn van 2 </a:t>
            </a:r>
            <a:r>
              <a:rPr lang="nl-NL" sz="2800" b="1" dirty="0" err="1"/>
              <a:t>niveau’s</a:t>
            </a:r>
            <a:r>
              <a:rPr lang="nl-NL" sz="2800" b="1" dirty="0"/>
              <a:t>:</a:t>
            </a:r>
          </a:p>
          <a:p>
            <a:pPr marL="514350" indent="-514350">
              <a:buAutoNum type="arabicParenR"/>
            </a:pPr>
            <a:r>
              <a:rPr lang="nl-NL" sz="2800" b="1" i="1" dirty="0" err="1"/>
              <a:t>Soenan</a:t>
            </a:r>
            <a:r>
              <a:rPr lang="nl-NL" sz="2800" b="1" i="1" dirty="0"/>
              <a:t> </a:t>
            </a:r>
            <a:r>
              <a:rPr lang="nl-NL" sz="2800" b="1" i="1" dirty="0" err="1"/>
              <a:t>Mo-akkadah</a:t>
            </a:r>
            <a:r>
              <a:rPr lang="nl-NL" sz="2800" b="1" i="1" dirty="0"/>
              <a:t>:</a:t>
            </a:r>
            <a:r>
              <a:rPr lang="nl-NL" sz="2800" dirty="0"/>
              <a:t> dit zijn de sterkere </a:t>
            </a:r>
            <a:r>
              <a:rPr lang="nl-NL" sz="2800" i="1" dirty="0" err="1"/>
              <a:t>Soenan</a:t>
            </a:r>
            <a:r>
              <a:rPr lang="nl-NL" sz="2800" dirty="0"/>
              <a:t>. Op het moment dat men een van deze </a:t>
            </a:r>
            <a:r>
              <a:rPr lang="nl-NL" sz="2800" i="1" dirty="0" err="1"/>
              <a:t>Soenan</a:t>
            </a:r>
            <a:r>
              <a:rPr lang="nl-NL" sz="2800" dirty="0"/>
              <a:t> vergeet dan dient men </a:t>
            </a:r>
            <a:r>
              <a:rPr lang="nl-NL" sz="2800" i="1" dirty="0" err="1"/>
              <a:t>soedjoed</a:t>
            </a:r>
            <a:r>
              <a:rPr lang="nl-NL" sz="2800" i="1" dirty="0"/>
              <a:t> </a:t>
            </a:r>
            <a:r>
              <a:rPr lang="nl-NL" sz="2800" i="1" dirty="0" err="1"/>
              <a:t>as-sahw</a:t>
            </a:r>
            <a:r>
              <a:rPr lang="nl-NL" sz="2800" i="1" dirty="0"/>
              <a:t> </a:t>
            </a:r>
            <a:r>
              <a:rPr lang="nl-NL" sz="2800" dirty="0"/>
              <a:t>te verrichten.</a:t>
            </a:r>
          </a:p>
          <a:p>
            <a:pPr marL="514350" indent="-514350">
              <a:buFont typeface="Wingdings 2"/>
              <a:buAutoNum type="arabicParenR"/>
            </a:pPr>
            <a:r>
              <a:rPr lang="nl-NL" sz="2800" b="1" i="1" dirty="0" err="1"/>
              <a:t>Soenan</a:t>
            </a:r>
            <a:r>
              <a:rPr lang="nl-NL" sz="2800" b="1" i="1" dirty="0"/>
              <a:t> </a:t>
            </a:r>
            <a:r>
              <a:rPr lang="nl-NL" sz="2800" b="1" i="1" u="sng" dirty="0" err="1"/>
              <a:t>gh</a:t>
            </a:r>
            <a:r>
              <a:rPr lang="nl-NL" sz="2800" b="1" i="1" dirty="0" err="1"/>
              <a:t>ayr</a:t>
            </a:r>
            <a:r>
              <a:rPr lang="nl-NL" sz="2800" b="1" i="1" dirty="0"/>
              <a:t> mo-</a:t>
            </a:r>
            <a:r>
              <a:rPr lang="nl-NL" sz="2800" b="1" i="1" dirty="0" err="1"/>
              <a:t>akkadah</a:t>
            </a:r>
            <a:r>
              <a:rPr lang="nl-NL" sz="2800" dirty="0"/>
              <a:t>: dit zijn de gewone </a:t>
            </a:r>
            <a:r>
              <a:rPr lang="nl-NL" sz="2800" i="1" dirty="0" err="1"/>
              <a:t>Soenan</a:t>
            </a:r>
            <a:r>
              <a:rPr lang="nl-NL" sz="2800" dirty="0" smtClean="0"/>
              <a:t>. Zij worden ook wel lichtere </a:t>
            </a:r>
            <a:r>
              <a:rPr lang="nl-NL" sz="2800" dirty="0" err="1" smtClean="0"/>
              <a:t>soenan</a:t>
            </a:r>
            <a:r>
              <a:rPr lang="nl-NL" sz="2800" dirty="0" smtClean="0"/>
              <a:t> genoemd. </a:t>
            </a:r>
            <a:r>
              <a:rPr lang="nl-NL" sz="2800" dirty="0"/>
              <a:t>Men hoeft geen </a:t>
            </a:r>
            <a:r>
              <a:rPr lang="nl-NL" sz="2800" i="1" dirty="0" err="1"/>
              <a:t>soedjoed</a:t>
            </a:r>
            <a:r>
              <a:rPr lang="nl-NL" sz="2800" i="1" dirty="0"/>
              <a:t> as-</a:t>
            </a:r>
            <a:r>
              <a:rPr lang="nl-NL" sz="2800" i="1" dirty="0" err="1"/>
              <a:t>sahw</a:t>
            </a:r>
            <a:r>
              <a:rPr lang="nl-NL" sz="2800" i="1" dirty="0"/>
              <a:t> </a:t>
            </a:r>
            <a:r>
              <a:rPr lang="nl-NL" sz="2800" dirty="0"/>
              <a:t>(2 </a:t>
            </a:r>
            <a:r>
              <a:rPr lang="nl-NL" sz="2800" dirty="0" err="1"/>
              <a:t>neerwerpingen</a:t>
            </a:r>
            <a:r>
              <a:rPr lang="nl-NL" sz="2800" dirty="0"/>
              <a:t> ter vergeetachtigheid) te verrichten op het moment dat men een van deze </a:t>
            </a:r>
            <a:r>
              <a:rPr lang="nl-NL" sz="2800" i="1" dirty="0" err="1"/>
              <a:t>soenan</a:t>
            </a:r>
            <a:r>
              <a:rPr lang="nl-NL" sz="2800" dirty="0"/>
              <a:t> vergeet</a:t>
            </a:r>
            <a:r>
              <a:rPr lang="nl-NL" sz="2800" dirty="0" smtClean="0"/>
              <a:t>. Pas wanneer een persoon meerdere van deze </a:t>
            </a:r>
            <a:r>
              <a:rPr lang="nl-NL" sz="2800" dirty="0" err="1" smtClean="0"/>
              <a:t>soenan</a:t>
            </a:r>
            <a:r>
              <a:rPr lang="nl-NL" sz="2800" dirty="0" smtClean="0"/>
              <a:t> vergeet, is de </a:t>
            </a:r>
            <a:r>
              <a:rPr lang="nl-NL" sz="2800" dirty="0" err="1" smtClean="0"/>
              <a:t>soedjoed</a:t>
            </a:r>
            <a:r>
              <a:rPr lang="nl-NL" sz="2800" dirty="0" smtClean="0"/>
              <a:t> as-</a:t>
            </a:r>
            <a:r>
              <a:rPr lang="nl-NL" sz="2800" dirty="0" err="1" smtClean="0"/>
              <a:t>sahw</a:t>
            </a:r>
            <a:r>
              <a:rPr lang="nl-NL" sz="2800" dirty="0" smtClean="0"/>
              <a:t> vergeten.</a:t>
            </a:r>
            <a:endParaRPr lang="nl-NL" sz="2800" dirty="0"/>
          </a:p>
          <a:p>
            <a:pPr>
              <a:buFontTx/>
              <a:buChar char="-"/>
            </a:pPr>
            <a:r>
              <a:rPr lang="nl-NL" sz="2800" dirty="0" smtClean="0"/>
              <a:t>Het </a:t>
            </a:r>
            <a:r>
              <a:rPr lang="nl-NL" sz="2800" dirty="0"/>
              <a:t>voornaamste bewijs dat deze zaken </a:t>
            </a:r>
            <a:r>
              <a:rPr lang="nl-NL" sz="2800" dirty="0" smtClean="0"/>
              <a:t>tot de sterkere/lichtere </a:t>
            </a:r>
            <a:r>
              <a:rPr lang="nl-NL" sz="2800" dirty="0" err="1" smtClean="0"/>
              <a:t>soenan</a:t>
            </a:r>
            <a:r>
              <a:rPr lang="nl-NL" sz="2800" dirty="0" smtClean="0"/>
              <a:t> behoren, is het feit dat </a:t>
            </a:r>
            <a:r>
              <a:rPr lang="nl-NL" sz="2800" dirty="0"/>
              <a:t>zij niet genoemd zijn in de overlevering van degene die zijn gebed verkeerd verrichtte</a:t>
            </a:r>
            <a:r>
              <a:rPr lang="nl-NL" sz="2800" dirty="0" smtClean="0"/>
              <a:t>. </a:t>
            </a:r>
            <a:endParaRPr lang="nl-NL" sz="2800" dirty="0"/>
          </a:p>
          <a:p>
            <a:pPr marL="514350" indent="-514350">
              <a:buNone/>
            </a:pPr>
            <a:endParaRPr lang="nl-NL" sz="2800" dirty="0"/>
          </a:p>
          <a:p>
            <a:pPr marL="514350" indent="-514350">
              <a:buAutoNum type="arabicParenR"/>
            </a:pPr>
            <a:endParaRPr lang="nl-NL" sz="2800" dirty="0"/>
          </a:p>
        </p:txBody>
      </p:sp>
    </p:spTree>
    <p:extLst>
      <p:ext uri="{BB962C8B-B14F-4D97-AF65-F5344CB8AC3E}">
        <p14:creationId xmlns:p14="http://schemas.microsoft.com/office/powerpoint/2010/main" val="4224537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85000" lnSpcReduction="20000"/>
          </a:bodyPr>
          <a:lstStyle/>
          <a:p>
            <a:pPr>
              <a:buFont typeface="Wingdings" pitchFamily="2" charset="2"/>
              <a:buChar char="§"/>
            </a:pPr>
            <a:endParaRPr lang="nl-NL" sz="3200" b="1" dirty="0"/>
          </a:p>
          <a:p>
            <a:pPr>
              <a:buFont typeface="Wingdings" pitchFamily="2" charset="2"/>
              <a:buChar char="§"/>
            </a:pPr>
            <a:r>
              <a:rPr lang="nl-NL" sz="3200" b="1" dirty="0"/>
              <a:t>De eerste </a:t>
            </a:r>
            <a:r>
              <a:rPr lang="nl-NL" sz="3200" b="1" i="1" dirty="0" err="1"/>
              <a:t>Soennah</a:t>
            </a:r>
            <a:r>
              <a:rPr lang="nl-NL" sz="3200" b="1" i="1" dirty="0"/>
              <a:t> </a:t>
            </a:r>
            <a:r>
              <a:rPr lang="nl-NL" sz="3200" b="1" i="1" dirty="0" err="1"/>
              <a:t>mo-akkadah</a:t>
            </a:r>
            <a:r>
              <a:rPr lang="nl-NL" sz="3200" b="1" dirty="0"/>
              <a:t>: </a:t>
            </a:r>
            <a:r>
              <a:rPr lang="nl-NL" sz="3200" dirty="0"/>
              <a:t>het reciteren van een </a:t>
            </a:r>
            <a:r>
              <a:rPr lang="nl-NL" sz="3200" i="1" dirty="0" err="1"/>
              <a:t>soerah</a:t>
            </a:r>
            <a:r>
              <a:rPr lang="nl-NL" sz="3200" dirty="0"/>
              <a:t>.</a:t>
            </a:r>
          </a:p>
          <a:p>
            <a:pPr>
              <a:buFontTx/>
              <a:buChar char="-"/>
            </a:pPr>
            <a:r>
              <a:rPr lang="nl-NL" sz="3200" dirty="0"/>
              <a:t>Het minimale wat men dient te reciteren is één vers, of een gedeelte van een lang vers (op voorwaarde dat de betekenis compleet en volledig is).</a:t>
            </a:r>
          </a:p>
          <a:p>
            <a:pPr>
              <a:buFontTx/>
              <a:buChar char="-"/>
            </a:pPr>
            <a:r>
              <a:rPr lang="nl-NL" sz="3200" dirty="0"/>
              <a:t>Het beste is dat men een hele </a:t>
            </a:r>
            <a:r>
              <a:rPr lang="nl-NL" sz="3200" i="1" dirty="0" err="1"/>
              <a:t>soerah</a:t>
            </a:r>
            <a:r>
              <a:rPr lang="nl-NL" sz="3200" i="1" dirty="0"/>
              <a:t> </a:t>
            </a:r>
            <a:r>
              <a:rPr lang="nl-NL" sz="3200" dirty="0"/>
              <a:t>leest aangezien dit de algemene leiding van de boodschapper van Allah was.</a:t>
            </a:r>
          </a:p>
          <a:p>
            <a:pPr>
              <a:buFontTx/>
              <a:buChar char="-"/>
            </a:pPr>
            <a:r>
              <a:rPr lang="nl-NL" sz="3200" dirty="0"/>
              <a:t>Het reciteren van een </a:t>
            </a:r>
            <a:r>
              <a:rPr lang="nl-NL" sz="3200" i="1" dirty="0" err="1"/>
              <a:t>Soerah</a:t>
            </a:r>
            <a:r>
              <a:rPr lang="nl-NL" sz="3200" dirty="0"/>
              <a:t> is voorgeschreven in de eerste 2 </a:t>
            </a:r>
            <a:r>
              <a:rPr lang="nl-NL" sz="3200" i="1" dirty="0" err="1"/>
              <a:t>raka’aat</a:t>
            </a:r>
            <a:r>
              <a:rPr lang="nl-NL" sz="3200" i="1" dirty="0"/>
              <a:t> </a:t>
            </a:r>
            <a:r>
              <a:rPr lang="nl-NL" sz="3200" dirty="0"/>
              <a:t>(gebedseenheden) van elk verplicht gebed. Dit geldt voor zowel de </a:t>
            </a:r>
            <a:r>
              <a:rPr lang="nl-NL" sz="3200" dirty="0" err="1"/>
              <a:t>imaam</a:t>
            </a:r>
            <a:r>
              <a:rPr lang="nl-NL" sz="3200" dirty="0"/>
              <a:t> alsook de persoon die alleen bidt. </a:t>
            </a:r>
          </a:p>
          <a:p>
            <a:pPr>
              <a:buFontTx/>
              <a:buChar char="-"/>
            </a:pPr>
            <a:r>
              <a:rPr lang="nl-NL" sz="3200" dirty="0"/>
              <a:t>Wat betreft de volgeling: hierover zegt </a:t>
            </a:r>
            <a:r>
              <a:rPr lang="nl-NL" sz="3200" i="1" dirty="0" err="1"/>
              <a:t>al-Maalikiyyah</a:t>
            </a:r>
            <a:r>
              <a:rPr lang="nl-NL" sz="3200" i="1" dirty="0"/>
              <a:t> </a:t>
            </a:r>
            <a:r>
              <a:rPr lang="nl-NL" sz="3200" dirty="0"/>
              <a:t>dat hij helemaal niets hoeft te reciteren (geen </a:t>
            </a:r>
            <a:r>
              <a:rPr lang="nl-NL" sz="3200" i="1" dirty="0" err="1"/>
              <a:t>Faatih’ah</a:t>
            </a:r>
            <a:r>
              <a:rPr lang="nl-NL" sz="3200" i="1" dirty="0"/>
              <a:t> </a:t>
            </a:r>
            <a:r>
              <a:rPr lang="nl-NL" sz="3200" dirty="0"/>
              <a:t>en geen </a:t>
            </a:r>
            <a:r>
              <a:rPr lang="nl-NL" sz="3200" i="1" dirty="0" err="1"/>
              <a:t>soerah</a:t>
            </a:r>
            <a:r>
              <a:rPr lang="nl-NL" sz="3200" dirty="0"/>
              <a:t>). Er is ook een uitspraak die zegt dat het aanbevolen is voor de volgeling om voor zichzelf te reciteren in de gebeden waarin de </a:t>
            </a:r>
            <a:r>
              <a:rPr lang="nl-NL" sz="3200" dirty="0" err="1"/>
              <a:t>imaam</a:t>
            </a:r>
            <a:r>
              <a:rPr lang="nl-NL" sz="3200" dirty="0"/>
              <a:t> zachtjes leest. Deze laatste mening is het meest correct.</a:t>
            </a:r>
          </a:p>
        </p:txBody>
      </p:sp>
    </p:spTree>
    <p:extLst>
      <p:ext uri="{BB962C8B-B14F-4D97-AF65-F5344CB8AC3E}">
        <p14:creationId xmlns:p14="http://schemas.microsoft.com/office/powerpoint/2010/main" val="4224537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77500" lnSpcReduction="20000"/>
          </a:bodyPr>
          <a:lstStyle/>
          <a:p>
            <a:pPr>
              <a:buFont typeface="Wingdings" pitchFamily="2" charset="2"/>
              <a:buChar char="§"/>
            </a:pPr>
            <a:endParaRPr lang="nl-NL" sz="3200" b="1" dirty="0"/>
          </a:p>
          <a:p>
            <a:pPr>
              <a:buFont typeface="Wingdings" pitchFamily="2" charset="2"/>
              <a:buChar char="§"/>
            </a:pPr>
            <a:r>
              <a:rPr lang="nl-NL" sz="3200" b="1" dirty="0"/>
              <a:t>De tweede </a:t>
            </a:r>
            <a:r>
              <a:rPr lang="nl-NL" sz="3200" b="1" i="1" dirty="0" err="1"/>
              <a:t>Soennah</a:t>
            </a:r>
            <a:r>
              <a:rPr lang="nl-NL" sz="3200" b="1" i="1" dirty="0"/>
              <a:t> </a:t>
            </a:r>
            <a:r>
              <a:rPr lang="nl-NL" sz="3200" b="1" i="1" dirty="0" err="1"/>
              <a:t>mo-akkadah</a:t>
            </a:r>
            <a:r>
              <a:rPr lang="nl-NL" sz="3200" b="1" dirty="0"/>
              <a:t>: </a:t>
            </a:r>
            <a:r>
              <a:rPr lang="nl-NL" sz="3200" dirty="0"/>
              <a:t>het staan tijdens het reciteren (van de </a:t>
            </a:r>
            <a:r>
              <a:rPr lang="nl-NL" sz="3200" i="1" dirty="0" err="1"/>
              <a:t>soerah</a:t>
            </a:r>
            <a:r>
              <a:rPr lang="nl-NL" sz="3200" dirty="0"/>
              <a:t>).</a:t>
            </a:r>
          </a:p>
          <a:p>
            <a:pPr>
              <a:buFontTx/>
              <a:buChar char="-"/>
            </a:pPr>
            <a:r>
              <a:rPr lang="nl-NL" sz="3200" dirty="0"/>
              <a:t>Deze </a:t>
            </a:r>
            <a:r>
              <a:rPr lang="nl-NL" sz="3200" i="1" dirty="0" err="1"/>
              <a:t>Soennah</a:t>
            </a:r>
            <a:r>
              <a:rPr lang="nl-NL" sz="3200" i="1" dirty="0"/>
              <a:t> </a:t>
            </a:r>
            <a:r>
              <a:rPr lang="nl-NL" sz="3200" dirty="0"/>
              <a:t>volgt in feite de vorige </a:t>
            </a:r>
            <a:r>
              <a:rPr lang="nl-NL" sz="3200" i="1" dirty="0" err="1"/>
              <a:t>Soennah</a:t>
            </a:r>
            <a:r>
              <a:rPr lang="nl-NL" sz="3200" i="1" dirty="0"/>
              <a:t> (</a:t>
            </a:r>
            <a:r>
              <a:rPr lang="nl-NL" sz="3200" dirty="0"/>
              <a:t>het lezen van de </a:t>
            </a:r>
            <a:r>
              <a:rPr lang="nl-NL" sz="3200" i="1" dirty="0" err="1"/>
              <a:t>soerah</a:t>
            </a:r>
            <a:r>
              <a:rPr lang="nl-NL" sz="3200" i="1" dirty="0"/>
              <a:t>)</a:t>
            </a:r>
            <a:r>
              <a:rPr lang="nl-NL" sz="3200" dirty="0"/>
              <a:t>.</a:t>
            </a:r>
          </a:p>
          <a:p>
            <a:pPr>
              <a:buFontTx/>
              <a:buChar char="-"/>
            </a:pPr>
            <a:r>
              <a:rPr lang="nl-NL" sz="3200" dirty="0"/>
              <a:t>Deze </a:t>
            </a:r>
            <a:r>
              <a:rPr lang="nl-NL" sz="3200" dirty="0" err="1"/>
              <a:t>Soennah</a:t>
            </a:r>
            <a:r>
              <a:rPr lang="nl-NL" sz="3200" dirty="0"/>
              <a:t> geldt voor zowel de </a:t>
            </a:r>
            <a:r>
              <a:rPr lang="nl-NL" sz="3200" dirty="0" err="1"/>
              <a:t>imaam</a:t>
            </a:r>
            <a:r>
              <a:rPr lang="nl-NL" sz="3200" dirty="0"/>
              <a:t> alsook de persoon die alleen het gebed verricht</a:t>
            </a:r>
          </a:p>
          <a:p>
            <a:pPr>
              <a:buFontTx/>
              <a:buChar char="-"/>
            </a:pPr>
            <a:r>
              <a:rPr lang="nl-NL" sz="3200" dirty="0"/>
              <a:t>Wat betreft de volgeling: op het moment dat de </a:t>
            </a:r>
            <a:r>
              <a:rPr lang="nl-NL" sz="3200" dirty="0" err="1"/>
              <a:t>imaam</a:t>
            </a:r>
            <a:r>
              <a:rPr lang="nl-NL" sz="3200" dirty="0"/>
              <a:t> staand bidt, dan dient hij de </a:t>
            </a:r>
            <a:r>
              <a:rPr lang="nl-NL" sz="3200" dirty="0" err="1"/>
              <a:t>imaam</a:t>
            </a:r>
            <a:r>
              <a:rPr lang="nl-NL" sz="3200" dirty="0"/>
              <a:t> te volgen en dus verplicht staand te bidden, tenzij hier daar niet toe in staat is.</a:t>
            </a:r>
          </a:p>
          <a:p>
            <a:pPr>
              <a:buFont typeface="Wingdings" pitchFamily="2" charset="2"/>
              <a:buChar char="§"/>
            </a:pPr>
            <a:r>
              <a:rPr lang="nl-NL" sz="3200" b="1" dirty="0"/>
              <a:t>De derde en vierde </a:t>
            </a:r>
            <a:r>
              <a:rPr lang="nl-NL" sz="3200" b="1" i="1" dirty="0" err="1"/>
              <a:t>Soennah</a:t>
            </a:r>
            <a:r>
              <a:rPr lang="nl-NL" sz="3200" b="1" i="1" dirty="0"/>
              <a:t> </a:t>
            </a:r>
            <a:r>
              <a:rPr lang="nl-NL" sz="3200" b="1" i="1" dirty="0" err="1"/>
              <a:t>mo-akkadah</a:t>
            </a:r>
            <a:r>
              <a:rPr lang="nl-NL" sz="3200" b="1" dirty="0"/>
              <a:t>: </a:t>
            </a:r>
            <a:r>
              <a:rPr lang="nl-NL" sz="3200" dirty="0"/>
              <a:t>Het hard en zachtjes reciteren op de daarvoor bestemde plaatsen.</a:t>
            </a:r>
          </a:p>
          <a:p>
            <a:pPr>
              <a:buFontTx/>
              <a:buChar char="-"/>
            </a:pPr>
            <a:r>
              <a:rPr lang="nl-NL" sz="3200" dirty="0"/>
              <a:t>Het minimale geluidsniveau bij het hardop reciteren (bij een man): dat een persoon zichzelf hoort en degenen om hem heen. Er is geen maximaal geluidsniveau. </a:t>
            </a:r>
          </a:p>
          <a:p>
            <a:pPr>
              <a:buFontTx/>
              <a:buChar char="-"/>
            </a:pPr>
            <a:r>
              <a:rPr lang="nl-NL" sz="3200" dirty="0"/>
              <a:t>Het minimale geluidsniveau bij het zachtjes reciteren (bij man en vrouw): dat zij hun tong bewegen. </a:t>
            </a:r>
          </a:p>
          <a:p>
            <a:pPr>
              <a:buFontTx/>
              <a:buChar char="-"/>
            </a:pPr>
            <a:r>
              <a:rPr lang="nl-NL" sz="3200" dirty="0"/>
              <a:t>Het maximale geluidsniveau bij het zachtjes reciteren (bij man en vrouw): dat zij zichzelf horen.</a:t>
            </a:r>
          </a:p>
          <a:p>
            <a:pPr>
              <a:buFontTx/>
              <a:buChar char="-"/>
            </a:pPr>
            <a:endParaRPr lang="nl-NL" sz="3200" dirty="0"/>
          </a:p>
        </p:txBody>
      </p:sp>
    </p:spTree>
    <p:extLst>
      <p:ext uri="{BB962C8B-B14F-4D97-AF65-F5344CB8AC3E}">
        <p14:creationId xmlns:p14="http://schemas.microsoft.com/office/powerpoint/2010/main" val="4224537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2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20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85000" lnSpcReduction="20000"/>
          </a:bodyPr>
          <a:lstStyle/>
          <a:p>
            <a:pPr>
              <a:buFont typeface="Wingdings" pitchFamily="2" charset="2"/>
              <a:buChar char="§"/>
            </a:pPr>
            <a:endParaRPr lang="nl-NL" sz="3200" b="1" dirty="0"/>
          </a:p>
          <a:p>
            <a:pPr>
              <a:buFontTx/>
              <a:buChar char="-"/>
            </a:pPr>
            <a:r>
              <a:rPr lang="nl-NL" sz="3200" dirty="0"/>
              <a:t>Het </a:t>
            </a:r>
            <a:r>
              <a:rPr lang="nl-NL" sz="3200" i="1" dirty="0" smtClean="0"/>
              <a:t>“</a:t>
            </a:r>
            <a:r>
              <a:rPr lang="nl-NL" sz="3200" i="1" dirty="0"/>
              <a:t>in </a:t>
            </a:r>
            <a:r>
              <a:rPr lang="nl-NL" sz="3200" i="1" dirty="0" smtClean="0"/>
              <a:t>jezelf lezen” </a:t>
            </a:r>
            <a:r>
              <a:rPr lang="nl-NL" sz="3200" dirty="0"/>
              <a:t>zonder de tong te bewegen behoort volgens de </a:t>
            </a:r>
            <a:r>
              <a:rPr lang="nl-NL" sz="3200" dirty="0" err="1"/>
              <a:t>fiqh</a:t>
            </a:r>
            <a:r>
              <a:rPr lang="nl-NL" sz="3200" dirty="0"/>
              <a:t>-geleerden alsook de taalkundigen niet tot het lezen en is daarmee ongeldig!</a:t>
            </a:r>
          </a:p>
          <a:p>
            <a:pPr>
              <a:buFontTx/>
              <a:buChar char="-"/>
            </a:pPr>
            <a:r>
              <a:rPr lang="nl-NL" sz="3200" dirty="0"/>
              <a:t>De islamitische geleerden zijn het erover eens dat er zachtjes gereciteerd dient te worden tijdens de gebeden van </a:t>
            </a:r>
            <a:r>
              <a:rPr lang="nl-NL" sz="3200" i="1" dirty="0" err="1"/>
              <a:t>a</a:t>
            </a:r>
            <a:r>
              <a:rPr lang="nl-NL" sz="3200" i="1" u="sng" dirty="0" err="1"/>
              <a:t>dh</a:t>
            </a:r>
            <a:r>
              <a:rPr lang="nl-NL" sz="3200" i="1" dirty="0" err="1"/>
              <a:t>-</a:t>
            </a:r>
            <a:r>
              <a:rPr lang="nl-NL" sz="3200" i="1" u="sng" dirty="0" err="1"/>
              <a:t>dh</a:t>
            </a:r>
            <a:r>
              <a:rPr lang="nl-NL" sz="3200" i="1" dirty="0" err="1"/>
              <a:t>ohr</a:t>
            </a:r>
            <a:r>
              <a:rPr lang="nl-NL" sz="3200" dirty="0"/>
              <a:t>, </a:t>
            </a:r>
            <a:r>
              <a:rPr lang="nl-NL" sz="3200" i="1" dirty="0" err="1"/>
              <a:t>al-’a</a:t>
            </a:r>
            <a:r>
              <a:rPr lang="nl-NL" sz="3200" i="1" u="sng" dirty="0" err="1"/>
              <a:t>s</a:t>
            </a:r>
            <a:r>
              <a:rPr lang="nl-NL" sz="3200" i="1" dirty="0" err="1"/>
              <a:t>r</a:t>
            </a:r>
            <a:r>
              <a:rPr lang="nl-NL" sz="3200" i="1" dirty="0"/>
              <a:t>,</a:t>
            </a:r>
            <a:r>
              <a:rPr lang="nl-NL" sz="3200" dirty="0"/>
              <a:t> de laatste </a:t>
            </a:r>
            <a:r>
              <a:rPr lang="nl-NL" sz="3200" i="1" dirty="0" err="1"/>
              <a:t>rak’ah</a:t>
            </a:r>
            <a:r>
              <a:rPr lang="nl-NL" sz="3200" i="1" dirty="0"/>
              <a:t> </a:t>
            </a:r>
            <a:r>
              <a:rPr lang="nl-NL" sz="3200" dirty="0"/>
              <a:t>van </a:t>
            </a:r>
            <a:r>
              <a:rPr lang="nl-NL" sz="3200" i="1" dirty="0" err="1"/>
              <a:t>al-maghrib</a:t>
            </a:r>
            <a:r>
              <a:rPr lang="nl-NL" sz="3200" i="1" dirty="0"/>
              <a:t> </a:t>
            </a:r>
            <a:r>
              <a:rPr lang="nl-NL" sz="3200" dirty="0"/>
              <a:t>en de laatste twee </a:t>
            </a:r>
            <a:r>
              <a:rPr lang="nl-NL" sz="3200" i="1" dirty="0" err="1"/>
              <a:t>raka’aat</a:t>
            </a:r>
            <a:r>
              <a:rPr lang="nl-NL" sz="3200" i="1" dirty="0"/>
              <a:t> </a:t>
            </a:r>
            <a:r>
              <a:rPr lang="nl-NL" sz="3200" dirty="0"/>
              <a:t>van </a:t>
            </a:r>
            <a:r>
              <a:rPr lang="nl-NL" sz="3200" i="1" dirty="0" err="1"/>
              <a:t>al-’ishaa-e</a:t>
            </a:r>
            <a:r>
              <a:rPr lang="nl-NL" sz="3200" dirty="0"/>
              <a:t>.</a:t>
            </a:r>
          </a:p>
          <a:p>
            <a:pPr>
              <a:buFont typeface="Wingdings" pitchFamily="2" charset="2"/>
              <a:buChar char="§"/>
            </a:pPr>
            <a:r>
              <a:rPr lang="nl-NL" sz="3200" b="1" dirty="0"/>
              <a:t>De vijfde </a:t>
            </a:r>
            <a:r>
              <a:rPr lang="nl-NL" sz="3200" b="1" i="1" dirty="0" err="1"/>
              <a:t>Soennah</a:t>
            </a:r>
            <a:r>
              <a:rPr lang="nl-NL" sz="3200" b="1" i="1" dirty="0"/>
              <a:t> </a:t>
            </a:r>
            <a:r>
              <a:rPr lang="nl-NL" sz="3200" b="1" i="1" dirty="0" err="1"/>
              <a:t>mo-akkadah</a:t>
            </a:r>
            <a:r>
              <a:rPr lang="nl-NL" sz="3200" b="1" dirty="0"/>
              <a:t>: </a:t>
            </a:r>
            <a:r>
              <a:rPr lang="nl-NL" sz="3200" i="1" dirty="0" err="1"/>
              <a:t>at-Takbier</a:t>
            </a:r>
            <a:r>
              <a:rPr lang="nl-NL" sz="3200" i="1" dirty="0"/>
              <a:t>.</a:t>
            </a:r>
          </a:p>
          <a:p>
            <a:pPr>
              <a:buFontTx/>
              <a:buChar char="-"/>
            </a:pPr>
            <a:r>
              <a:rPr lang="nl-NL" sz="3200" dirty="0"/>
              <a:t>D.w.z. het zeggen van </a:t>
            </a:r>
            <a:r>
              <a:rPr lang="nl-NL" sz="3200" i="1" dirty="0"/>
              <a:t>“</a:t>
            </a:r>
            <a:r>
              <a:rPr lang="nl-NL" sz="3200" i="1" dirty="0" err="1"/>
              <a:t>Allaahoe</a:t>
            </a:r>
            <a:r>
              <a:rPr lang="nl-NL" sz="3200" i="1" dirty="0"/>
              <a:t> </a:t>
            </a:r>
            <a:r>
              <a:rPr lang="nl-NL" sz="3200" i="1" dirty="0" err="1"/>
              <a:t>Akbar</a:t>
            </a:r>
            <a:r>
              <a:rPr lang="nl-NL" sz="3200" i="1" dirty="0"/>
              <a:t>” </a:t>
            </a:r>
            <a:r>
              <a:rPr lang="nl-NL" sz="3200" dirty="0"/>
              <a:t>bij het verrichten van de </a:t>
            </a:r>
            <a:r>
              <a:rPr lang="nl-NL" sz="3200" i="1" dirty="0"/>
              <a:t>roekoe’</a:t>
            </a:r>
            <a:r>
              <a:rPr lang="nl-NL" sz="3200" dirty="0"/>
              <a:t>, </a:t>
            </a:r>
            <a:r>
              <a:rPr lang="nl-NL" sz="3200" i="1" dirty="0" err="1"/>
              <a:t>soedjoed</a:t>
            </a:r>
            <a:r>
              <a:rPr lang="nl-NL" sz="3200" dirty="0"/>
              <a:t>, het zitten en het staan. Dit wordt ook wel </a:t>
            </a:r>
            <a:r>
              <a:rPr lang="nl-NL" sz="3200" i="1" dirty="0" err="1"/>
              <a:t>Takbierat</a:t>
            </a:r>
            <a:r>
              <a:rPr lang="nl-NL" sz="3200" i="1" dirty="0"/>
              <a:t> </a:t>
            </a:r>
            <a:r>
              <a:rPr lang="nl-NL" sz="3200" i="1" dirty="0" err="1"/>
              <a:t>al-Intiqaal</a:t>
            </a:r>
            <a:r>
              <a:rPr lang="nl-NL" sz="3200" i="1" dirty="0"/>
              <a:t> </a:t>
            </a:r>
            <a:r>
              <a:rPr lang="nl-NL" sz="3200" dirty="0"/>
              <a:t>genoemd: de takbier die men zegt bij het veranderen van houding (bij het bewegen).</a:t>
            </a:r>
          </a:p>
          <a:p>
            <a:pPr>
              <a:buFontTx/>
              <a:buChar char="-"/>
            </a:pPr>
            <a:r>
              <a:rPr lang="nl-NL" sz="3200" dirty="0"/>
              <a:t>Wij hebben reeds gezegd dat de </a:t>
            </a:r>
            <a:r>
              <a:rPr lang="nl-NL" sz="3200" dirty="0" err="1"/>
              <a:t>openingstakbier</a:t>
            </a:r>
            <a:r>
              <a:rPr lang="nl-NL" sz="3200" dirty="0"/>
              <a:t> (</a:t>
            </a:r>
            <a:r>
              <a:rPr lang="nl-NL" sz="3200" i="1" dirty="0" err="1"/>
              <a:t>takbierat</a:t>
            </a:r>
            <a:r>
              <a:rPr lang="nl-NL" sz="3200" i="1" dirty="0"/>
              <a:t> </a:t>
            </a:r>
            <a:r>
              <a:rPr lang="nl-NL" sz="3200" i="1" dirty="0" err="1"/>
              <a:t>al-Ih’raam</a:t>
            </a:r>
            <a:r>
              <a:rPr lang="nl-NL" sz="3200" i="1" dirty="0"/>
              <a:t> </a:t>
            </a:r>
            <a:r>
              <a:rPr lang="nl-NL" sz="3200" dirty="0"/>
              <a:t>een pilaar van het gebed is)</a:t>
            </a:r>
          </a:p>
          <a:p>
            <a:pPr>
              <a:buFontTx/>
              <a:buChar char="-"/>
            </a:pPr>
            <a:r>
              <a:rPr lang="nl-NL" sz="3200" dirty="0"/>
              <a:t>Het verrichten van </a:t>
            </a:r>
            <a:r>
              <a:rPr lang="nl-NL" sz="3200" i="1" dirty="0" err="1"/>
              <a:t>Takbierat</a:t>
            </a:r>
            <a:r>
              <a:rPr lang="nl-NL" sz="3200" i="1" dirty="0"/>
              <a:t> </a:t>
            </a:r>
            <a:r>
              <a:rPr lang="nl-NL" sz="3200" i="1" dirty="0" err="1"/>
              <a:t>al-Intiqaal</a:t>
            </a:r>
            <a:r>
              <a:rPr lang="nl-NL" sz="3200" i="1" dirty="0"/>
              <a:t> </a:t>
            </a:r>
            <a:r>
              <a:rPr lang="nl-NL" sz="3200" dirty="0"/>
              <a:t>is voorgeschreven voor zowel de </a:t>
            </a:r>
            <a:r>
              <a:rPr lang="nl-NL" sz="3200" dirty="0" err="1"/>
              <a:t>imaam</a:t>
            </a:r>
            <a:r>
              <a:rPr lang="nl-NL" sz="3200" dirty="0"/>
              <a:t>, de volgeling alsook degene die alleen het gebed verricht.</a:t>
            </a:r>
          </a:p>
          <a:p>
            <a:pPr>
              <a:buFontTx/>
              <a:buChar char="-"/>
            </a:pPr>
            <a:endParaRPr lang="nl-NL" sz="3200" b="1" i="1" dirty="0"/>
          </a:p>
          <a:p>
            <a:pPr>
              <a:buNone/>
            </a:pPr>
            <a:endParaRPr lang="nl-NL" sz="3200" dirty="0"/>
          </a:p>
          <a:p>
            <a:pPr>
              <a:buFontTx/>
              <a:buChar char="-"/>
            </a:pPr>
            <a:endParaRPr lang="nl-NL" sz="3200" dirty="0"/>
          </a:p>
          <a:p>
            <a:pPr>
              <a:buFontTx/>
              <a:buChar char="-"/>
            </a:pPr>
            <a:endParaRPr lang="nl-NL" sz="3200" dirty="0"/>
          </a:p>
        </p:txBody>
      </p:sp>
    </p:spTree>
    <p:extLst>
      <p:ext uri="{BB962C8B-B14F-4D97-AF65-F5344CB8AC3E}">
        <p14:creationId xmlns:p14="http://schemas.microsoft.com/office/powerpoint/2010/main" val="4224537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77500" lnSpcReduction="20000"/>
          </a:bodyPr>
          <a:lstStyle/>
          <a:p>
            <a:pPr>
              <a:buFontTx/>
              <a:buChar char="-"/>
            </a:pPr>
            <a:endParaRPr lang="nl-NL" sz="3200" dirty="0"/>
          </a:p>
          <a:p>
            <a:pPr>
              <a:buFontTx/>
              <a:buChar char="-"/>
            </a:pPr>
            <a:r>
              <a:rPr lang="nl-NL" sz="3200" dirty="0" smtClean="0"/>
              <a:t>De </a:t>
            </a:r>
            <a:r>
              <a:rPr lang="nl-NL" sz="3200" dirty="0"/>
              <a:t>geleerden van al-</a:t>
            </a:r>
            <a:r>
              <a:rPr lang="nl-NL" sz="3200" dirty="0" err="1"/>
              <a:t>Maalikiyyah</a:t>
            </a:r>
            <a:r>
              <a:rPr lang="nl-NL" sz="3200" dirty="0"/>
              <a:t> hebben gezegd: men hoeft geen </a:t>
            </a:r>
            <a:r>
              <a:rPr lang="nl-NL" sz="3200" i="1" dirty="0" err="1"/>
              <a:t>soedjoed</a:t>
            </a:r>
            <a:r>
              <a:rPr lang="nl-NL" sz="3200" i="1" dirty="0"/>
              <a:t> as-</a:t>
            </a:r>
            <a:r>
              <a:rPr lang="nl-NL" sz="3200" i="1" dirty="0" err="1"/>
              <a:t>sahw</a:t>
            </a:r>
            <a:r>
              <a:rPr lang="nl-NL" sz="3200" i="1" dirty="0"/>
              <a:t> </a:t>
            </a:r>
            <a:r>
              <a:rPr lang="nl-NL" sz="3200" dirty="0"/>
              <a:t>(2 </a:t>
            </a:r>
            <a:r>
              <a:rPr lang="nl-NL" sz="3200" dirty="0" err="1"/>
              <a:t>neerwerpingen</a:t>
            </a:r>
            <a:r>
              <a:rPr lang="nl-NL" sz="3200" dirty="0"/>
              <a:t> ter vergeetachtigheid) te verrichten bij het vergeten van één </a:t>
            </a:r>
            <a:r>
              <a:rPr lang="nl-NL" sz="3200" i="1" dirty="0" err="1"/>
              <a:t>takbierat</a:t>
            </a:r>
            <a:r>
              <a:rPr lang="nl-NL" sz="3200" i="1" dirty="0"/>
              <a:t> al-</a:t>
            </a:r>
            <a:r>
              <a:rPr lang="nl-NL" sz="3200" i="1" dirty="0" err="1"/>
              <a:t>intiqaal</a:t>
            </a:r>
            <a:r>
              <a:rPr lang="nl-NL" sz="3200" dirty="0"/>
              <a:t>. Pas bij het vergeten van meerdere </a:t>
            </a:r>
            <a:r>
              <a:rPr lang="nl-NL" sz="3200" i="1" dirty="0" err="1"/>
              <a:t>takbieraat</a:t>
            </a:r>
            <a:r>
              <a:rPr lang="nl-NL" sz="3200" i="1" dirty="0"/>
              <a:t> </a:t>
            </a:r>
            <a:r>
              <a:rPr lang="nl-NL" sz="3200" i="1" dirty="0" err="1"/>
              <a:t>al-intiqaal</a:t>
            </a:r>
            <a:r>
              <a:rPr lang="nl-NL" sz="3200" dirty="0"/>
              <a:t> (2 of meer) is de </a:t>
            </a:r>
            <a:r>
              <a:rPr lang="nl-NL" sz="3200" i="1" dirty="0" err="1"/>
              <a:t>soedjoed</a:t>
            </a:r>
            <a:r>
              <a:rPr lang="nl-NL" sz="3200" i="1" dirty="0"/>
              <a:t> </a:t>
            </a:r>
            <a:r>
              <a:rPr lang="nl-NL" sz="3200" i="1" dirty="0" err="1"/>
              <a:t>as-sahw</a:t>
            </a:r>
            <a:r>
              <a:rPr lang="nl-NL" sz="3200" dirty="0"/>
              <a:t> voorgeschreven.</a:t>
            </a:r>
            <a:r>
              <a:rPr lang="nl-NL" sz="3200" b="1" dirty="0"/>
              <a:t> </a:t>
            </a:r>
          </a:p>
          <a:p>
            <a:pPr>
              <a:buFont typeface="Wingdings" pitchFamily="2" charset="2"/>
              <a:buChar char="§"/>
            </a:pPr>
            <a:r>
              <a:rPr lang="nl-NL" sz="3200" b="1" dirty="0"/>
              <a:t>De zesde en zevende </a:t>
            </a:r>
            <a:r>
              <a:rPr lang="nl-NL" sz="3200" b="1" i="1" dirty="0" err="1"/>
              <a:t>Soennah</a:t>
            </a:r>
            <a:r>
              <a:rPr lang="nl-NL" sz="3200" b="1" i="1" dirty="0"/>
              <a:t> </a:t>
            </a:r>
            <a:r>
              <a:rPr lang="nl-NL" sz="3200" b="1" i="1" dirty="0" err="1"/>
              <a:t>mo-akkadah</a:t>
            </a:r>
            <a:r>
              <a:rPr lang="nl-NL" sz="3200" b="1" dirty="0"/>
              <a:t>: </a:t>
            </a:r>
            <a:r>
              <a:rPr lang="nl-NL" sz="3200" dirty="0"/>
              <a:t>de eerste en tweede </a:t>
            </a:r>
            <a:r>
              <a:rPr lang="nl-NL" sz="3200" i="1" dirty="0" err="1"/>
              <a:t>at-Tashahhoed</a:t>
            </a:r>
            <a:r>
              <a:rPr lang="nl-NL" sz="3200" i="1" dirty="0"/>
              <a:t>.</a:t>
            </a:r>
          </a:p>
          <a:p>
            <a:pPr>
              <a:buFontTx/>
              <a:buChar char="-"/>
            </a:pPr>
            <a:r>
              <a:rPr lang="nl-NL" sz="3200" dirty="0"/>
              <a:t>Met </a:t>
            </a:r>
            <a:r>
              <a:rPr lang="nl-NL" sz="3200" i="1" dirty="0" err="1"/>
              <a:t>at-tashahhoed</a:t>
            </a:r>
            <a:r>
              <a:rPr lang="nl-NL" sz="3200" i="1" dirty="0"/>
              <a:t> </a:t>
            </a:r>
            <a:r>
              <a:rPr lang="nl-NL" sz="3200" dirty="0"/>
              <a:t>wordt er bedoeld: het zeggen van </a:t>
            </a:r>
            <a:r>
              <a:rPr lang="nl-NL" sz="3200" i="1" dirty="0"/>
              <a:t>“</a:t>
            </a:r>
            <a:r>
              <a:rPr lang="nl-NL" sz="3200" i="1" dirty="0" err="1"/>
              <a:t>Ash-hadoe</a:t>
            </a:r>
            <a:r>
              <a:rPr lang="nl-NL" sz="3200" i="1" dirty="0"/>
              <a:t> </a:t>
            </a:r>
            <a:r>
              <a:rPr lang="nl-NL" sz="3200" i="1" dirty="0" err="1"/>
              <a:t>an-Laa</a:t>
            </a:r>
            <a:r>
              <a:rPr lang="nl-NL" sz="3200" i="1" dirty="0"/>
              <a:t> </a:t>
            </a:r>
            <a:r>
              <a:rPr lang="nl-NL" sz="3200" i="1" dirty="0" err="1"/>
              <a:t>ilaaha</a:t>
            </a:r>
            <a:r>
              <a:rPr lang="nl-NL" sz="3200" i="1" dirty="0"/>
              <a:t> </a:t>
            </a:r>
            <a:r>
              <a:rPr lang="nl-NL" sz="3200" i="1" dirty="0" err="1"/>
              <a:t>illa</a:t>
            </a:r>
            <a:r>
              <a:rPr lang="nl-NL" sz="3200" i="1" dirty="0"/>
              <a:t> Allah </a:t>
            </a:r>
            <a:r>
              <a:rPr lang="nl-NL" sz="3200" i="1" dirty="0" err="1"/>
              <a:t>wa</a:t>
            </a:r>
            <a:r>
              <a:rPr lang="nl-NL" sz="3200" i="1" dirty="0"/>
              <a:t> </a:t>
            </a:r>
            <a:r>
              <a:rPr lang="nl-NL" sz="3200" i="1" dirty="0" err="1"/>
              <a:t>ash-hadoe</a:t>
            </a:r>
            <a:r>
              <a:rPr lang="nl-NL" sz="3200" i="1" dirty="0"/>
              <a:t> </a:t>
            </a:r>
            <a:r>
              <a:rPr lang="nl-NL" sz="3200" i="1" dirty="0" err="1"/>
              <a:t>anna</a:t>
            </a:r>
            <a:r>
              <a:rPr lang="nl-NL" sz="3200" i="1" dirty="0"/>
              <a:t> </a:t>
            </a:r>
            <a:r>
              <a:rPr lang="nl-NL" sz="3200" i="1" dirty="0" err="1"/>
              <a:t>Moh’ammadan</a:t>
            </a:r>
            <a:r>
              <a:rPr lang="nl-NL" sz="3200" i="1" dirty="0"/>
              <a:t> </a:t>
            </a:r>
            <a:r>
              <a:rPr lang="nl-NL" sz="3200" i="1" dirty="0" err="1"/>
              <a:t>Rasoeloellaah</a:t>
            </a:r>
            <a:r>
              <a:rPr lang="nl-NL" sz="3200" i="1" dirty="0"/>
              <a:t>”. </a:t>
            </a:r>
          </a:p>
          <a:p>
            <a:pPr>
              <a:buFontTx/>
              <a:buChar char="-"/>
            </a:pPr>
            <a:r>
              <a:rPr lang="nl-NL" sz="3200" dirty="0"/>
              <a:t>Wat betreft de diverse bewoordingen van </a:t>
            </a:r>
            <a:r>
              <a:rPr lang="nl-NL" sz="3200" i="1" dirty="0" err="1"/>
              <a:t>at-tashahhoed</a:t>
            </a:r>
            <a:r>
              <a:rPr lang="nl-NL" sz="3200" dirty="0"/>
              <a:t> zoals deze zijn overgeleverd in de </a:t>
            </a:r>
            <a:r>
              <a:rPr lang="nl-NL" sz="3200" i="1" dirty="0" err="1"/>
              <a:t>Soennah</a:t>
            </a:r>
            <a:r>
              <a:rPr lang="nl-NL" sz="3200" dirty="0"/>
              <a:t>: dit is weer een losse </a:t>
            </a:r>
            <a:r>
              <a:rPr lang="nl-NL" sz="3200" i="1" dirty="0" err="1"/>
              <a:t>Soennah</a:t>
            </a:r>
            <a:r>
              <a:rPr lang="nl-NL" sz="3200" i="1" dirty="0"/>
              <a:t> </a:t>
            </a:r>
            <a:r>
              <a:rPr lang="nl-NL" sz="3200" dirty="0"/>
              <a:t>op zich.</a:t>
            </a:r>
          </a:p>
          <a:p>
            <a:pPr>
              <a:buFontTx/>
              <a:buChar char="-"/>
            </a:pPr>
            <a:r>
              <a:rPr lang="nl-NL" sz="3200" dirty="0"/>
              <a:t>De boodschapper van Allah heeft deze niet genoemd aan de man die zijn gebed incorrect verrichtte. Desondanks zei hij tegen hen: </a:t>
            </a:r>
            <a:r>
              <a:rPr lang="nl-NL" sz="3200" i="1" dirty="0"/>
              <a:t>“als jij het gebed zo verricht dan is jouw gebed compleet.” </a:t>
            </a:r>
            <a:r>
              <a:rPr lang="nl-NL" sz="3200" dirty="0"/>
              <a:t>D.w.z. volledig en geaccepteerd.</a:t>
            </a:r>
          </a:p>
          <a:p>
            <a:pPr>
              <a:buFontTx/>
              <a:buChar char="-"/>
            </a:pPr>
            <a:r>
              <a:rPr lang="nl-NL" sz="3200" b="1" dirty="0"/>
              <a:t>De achtste en negende </a:t>
            </a:r>
            <a:r>
              <a:rPr lang="nl-NL" sz="3200" b="1" i="1" dirty="0" err="1"/>
              <a:t>Soennah</a:t>
            </a:r>
            <a:r>
              <a:rPr lang="nl-NL" sz="3200" b="1" i="1" dirty="0"/>
              <a:t> </a:t>
            </a:r>
            <a:r>
              <a:rPr lang="nl-NL" sz="3200" b="1" i="1" dirty="0" err="1"/>
              <a:t>mo-akkadah</a:t>
            </a:r>
            <a:r>
              <a:rPr lang="nl-NL" sz="3200" b="1" dirty="0"/>
              <a:t>: </a:t>
            </a:r>
            <a:r>
              <a:rPr lang="nl-NL" sz="3200" dirty="0"/>
              <a:t>het zittend tijdens </a:t>
            </a:r>
            <a:r>
              <a:rPr lang="nl-NL" sz="3200" i="1" dirty="0" err="1"/>
              <a:t>at-Tashahhoed</a:t>
            </a:r>
            <a:r>
              <a:rPr lang="nl-NL" sz="3200" i="1" dirty="0"/>
              <a:t>.</a:t>
            </a:r>
          </a:p>
          <a:p>
            <a:pPr>
              <a:buFontTx/>
              <a:buChar char="-"/>
            </a:pPr>
            <a:endParaRPr lang="nl-NL" sz="3200" dirty="0"/>
          </a:p>
          <a:p>
            <a:pPr>
              <a:buFontTx/>
              <a:buChar char="-"/>
            </a:pPr>
            <a:endParaRPr lang="nl-NL" sz="3200" dirty="0"/>
          </a:p>
          <a:p>
            <a:pPr>
              <a:buFontTx/>
              <a:buChar char="-"/>
            </a:pPr>
            <a:endParaRPr lang="nl-NL" sz="3200" b="1" i="1" dirty="0"/>
          </a:p>
          <a:p>
            <a:pPr>
              <a:buNone/>
            </a:pPr>
            <a:endParaRPr lang="nl-NL" sz="3200" dirty="0"/>
          </a:p>
          <a:p>
            <a:pPr>
              <a:buFontTx/>
              <a:buChar char="-"/>
            </a:pPr>
            <a:endParaRPr lang="nl-NL" sz="3200" dirty="0"/>
          </a:p>
          <a:p>
            <a:pPr>
              <a:buFontTx/>
              <a:buChar char="-"/>
            </a:pPr>
            <a:endParaRPr lang="nl-NL" sz="3200" dirty="0"/>
          </a:p>
        </p:txBody>
      </p:sp>
    </p:spTree>
    <p:extLst>
      <p:ext uri="{BB962C8B-B14F-4D97-AF65-F5344CB8AC3E}">
        <p14:creationId xmlns:p14="http://schemas.microsoft.com/office/powerpoint/2010/main" val="4224537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lnSpcReduction="10000"/>
          </a:bodyPr>
          <a:lstStyle/>
          <a:p>
            <a:pPr>
              <a:buFontTx/>
              <a:buChar char="-"/>
            </a:pPr>
            <a:endParaRPr lang="nl-NL" sz="3200" b="1" dirty="0"/>
          </a:p>
          <a:p>
            <a:pPr>
              <a:buFont typeface="Wingdings" pitchFamily="2" charset="2"/>
              <a:buChar char="§"/>
            </a:pPr>
            <a:r>
              <a:rPr lang="nl-NL" sz="3200" b="1" dirty="0"/>
              <a:t>De tiende </a:t>
            </a:r>
            <a:r>
              <a:rPr lang="nl-NL" sz="3200" b="1" i="1" dirty="0" err="1"/>
              <a:t>Soennah</a:t>
            </a:r>
            <a:r>
              <a:rPr lang="nl-NL" sz="3200" b="1" i="1" dirty="0"/>
              <a:t> </a:t>
            </a:r>
            <a:r>
              <a:rPr lang="nl-NL" sz="3200" b="1" i="1" dirty="0" err="1"/>
              <a:t>mo-akkadah</a:t>
            </a:r>
            <a:r>
              <a:rPr lang="nl-NL" sz="3200" b="1" dirty="0"/>
              <a:t>: </a:t>
            </a:r>
            <a:r>
              <a:rPr lang="nl-NL" sz="3200" dirty="0"/>
              <a:t>at-Tasmie3</a:t>
            </a:r>
            <a:endParaRPr lang="nl-NL" sz="3200" i="1" dirty="0"/>
          </a:p>
          <a:p>
            <a:pPr>
              <a:buFontTx/>
              <a:buChar char="-"/>
            </a:pPr>
            <a:r>
              <a:rPr lang="nl-NL" sz="3200" dirty="0"/>
              <a:t>Hiermee wordt bedoeld: het zeggen van </a:t>
            </a:r>
            <a:r>
              <a:rPr lang="nl-NL" sz="3200" i="1" dirty="0"/>
              <a:t>Sami3 </a:t>
            </a:r>
            <a:r>
              <a:rPr lang="nl-NL" sz="3200" i="1" dirty="0" err="1"/>
              <a:t>Allaahoe</a:t>
            </a:r>
            <a:r>
              <a:rPr lang="nl-NL" sz="3200" i="1" dirty="0"/>
              <a:t> liman </a:t>
            </a:r>
            <a:r>
              <a:rPr lang="nl-NL" sz="3200" i="1" dirty="0" err="1"/>
              <a:t>h’amidah</a:t>
            </a:r>
            <a:r>
              <a:rPr lang="nl-NL" sz="3200" dirty="0"/>
              <a:t>.</a:t>
            </a:r>
          </a:p>
          <a:p>
            <a:pPr>
              <a:buFontTx/>
              <a:buChar char="-"/>
            </a:pPr>
            <a:r>
              <a:rPr lang="nl-NL" sz="3200" dirty="0"/>
              <a:t>Deze </a:t>
            </a:r>
            <a:r>
              <a:rPr lang="nl-NL" sz="3200" i="1" dirty="0" err="1"/>
              <a:t>Soennah</a:t>
            </a:r>
            <a:r>
              <a:rPr lang="nl-NL" sz="3200" i="1" dirty="0"/>
              <a:t> </a:t>
            </a:r>
            <a:r>
              <a:rPr lang="nl-NL" sz="3200" dirty="0"/>
              <a:t>geldt enkel voor de </a:t>
            </a:r>
            <a:r>
              <a:rPr lang="nl-NL" sz="3200" dirty="0" err="1"/>
              <a:t>imaam</a:t>
            </a:r>
            <a:r>
              <a:rPr lang="nl-NL" sz="3200" dirty="0"/>
              <a:t> en degene die het gebed alleen verricht. Wat betreft de volgeling: hij dient dit niet te zeggen. Bij </a:t>
            </a:r>
            <a:r>
              <a:rPr lang="nl-NL" sz="3200" dirty="0" err="1"/>
              <a:t>al-Maalikiyyah</a:t>
            </a:r>
            <a:r>
              <a:rPr lang="nl-NL" sz="3200" dirty="0"/>
              <a:t> is het zelfs afgeraden dat de volgeling dit zegt.</a:t>
            </a:r>
          </a:p>
          <a:p>
            <a:pPr>
              <a:buFontTx/>
              <a:buChar char="-"/>
            </a:pPr>
            <a:r>
              <a:rPr lang="nl-NL" sz="3200" dirty="0" smtClean="0"/>
              <a:t>De geleerden van al-</a:t>
            </a:r>
            <a:r>
              <a:rPr lang="nl-NL" sz="3200" dirty="0" err="1" smtClean="0"/>
              <a:t>Maalikiyyah</a:t>
            </a:r>
            <a:r>
              <a:rPr lang="nl-NL" sz="3200" dirty="0" smtClean="0"/>
              <a:t> zeggen – </a:t>
            </a:r>
            <a:r>
              <a:rPr lang="nl-NL" sz="3200" dirty="0"/>
              <a:t>net als bij de </a:t>
            </a:r>
            <a:r>
              <a:rPr lang="nl-NL" sz="3200" i="1" dirty="0" err="1"/>
              <a:t>takbierat</a:t>
            </a:r>
            <a:r>
              <a:rPr lang="nl-NL" sz="3200" i="1" dirty="0"/>
              <a:t> al-</a:t>
            </a:r>
            <a:r>
              <a:rPr lang="nl-NL" sz="3200" i="1" dirty="0" err="1"/>
              <a:t>intiqaal</a:t>
            </a:r>
            <a:r>
              <a:rPr lang="nl-NL" sz="3200" i="1" dirty="0"/>
              <a:t> </a:t>
            </a:r>
            <a:r>
              <a:rPr lang="nl-NL" sz="3200" dirty="0"/>
              <a:t>– dat het enkel voorgeschreven is om </a:t>
            </a:r>
            <a:r>
              <a:rPr lang="nl-NL" sz="3200" i="1" dirty="0" err="1"/>
              <a:t>soedjoed</a:t>
            </a:r>
            <a:r>
              <a:rPr lang="nl-NL" sz="3200" i="1" dirty="0"/>
              <a:t> as-</a:t>
            </a:r>
            <a:r>
              <a:rPr lang="nl-NL" sz="3200" i="1" dirty="0" err="1"/>
              <a:t>sahw</a:t>
            </a:r>
            <a:r>
              <a:rPr lang="nl-NL" sz="3200" i="1" dirty="0"/>
              <a:t> </a:t>
            </a:r>
            <a:r>
              <a:rPr lang="nl-NL" sz="3200" dirty="0"/>
              <a:t>te verrichten als men meerdere </a:t>
            </a:r>
            <a:r>
              <a:rPr lang="nl-NL" sz="3200" i="1" dirty="0"/>
              <a:t>tasmie3aat </a:t>
            </a:r>
            <a:r>
              <a:rPr lang="nl-NL" sz="3200" dirty="0"/>
              <a:t>achterwege heeft gelaten.</a:t>
            </a:r>
          </a:p>
          <a:p>
            <a:pPr>
              <a:buFontTx/>
              <a:buChar char="-"/>
            </a:pPr>
            <a:endParaRPr lang="nl-NL" sz="3200" dirty="0"/>
          </a:p>
          <a:p>
            <a:pPr>
              <a:buFontTx/>
              <a:buChar char="-"/>
            </a:pPr>
            <a:endParaRPr lang="nl-NL" sz="3200" dirty="0"/>
          </a:p>
          <a:p>
            <a:pPr>
              <a:buFontTx/>
              <a:buChar char="-"/>
            </a:pPr>
            <a:endParaRPr lang="nl-NL" sz="3200" dirty="0"/>
          </a:p>
          <a:p>
            <a:pPr>
              <a:buFontTx/>
              <a:buChar char="-"/>
            </a:pPr>
            <a:endParaRPr lang="nl-NL" sz="3200" b="1" i="1" dirty="0"/>
          </a:p>
          <a:p>
            <a:pPr>
              <a:buNone/>
            </a:pPr>
            <a:endParaRPr lang="nl-NL" sz="3200" dirty="0"/>
          </a:p>
          <a:p>
            <a:pPr>
              <a:buFontTx/>
              <a:buChar char="-"/>
            </a:pPr>
            <a:endParaRPr lang="nl-NL" sz="3200" dirty="0"/>
          </a:p>
          <a:p>
            <a:pPr>
              <a:buFontTx/>
              <a:buChar char="-"/>
            </a:pPr>
            <a:endParaRPr lang="nl-NL" sz="3200" dirty="0"/>
          </a:p>
        </p:txBody>
      </p:sp>
    </p:spTree>
    <p:extLst>
      <p:ext uri="{BB962C8B-B14F-4D97-AF65-F5344CB8AC3E}">
        <p14:creationId xmlns:p14="http://schemas.microsoft.com/office/powerpoint/2010/main" val="4224537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70000" lnSpcReduction="20000"/>
          </a:bodyPr>
          <a:lstStyle/>
          <a:p>
            <a:pPr>
              <a:buFontTx/>
              <a:buChar char="-"/>
            </a:pPr>
            <a:endParaRPr lang="nl-NL" sz="3200" b="1" dirty="0"/>
          </a:p>
          <a:p>
            <a:pPr>
              <a:buFont typeface="Wingdings" pitchFamily="2" charset="2"/>
              <a:buChar char="§"/>
            </a:pPr>
            <a:r>
              <a:rPr lang="nl-NL" sz="3200" b="1" dirty="0"/>
              <a:t>De </a:t>
            </a:r>
            <a:r>
              <a:rPr lang="nl-NL" sz="3200" b="1" i="1" dirty="0" err="1" smtClean="0"/>
              <a:t>Soenan</a:t>
            </a:r>
            <a:r>
              <a:rPr lang="nl-NL" sz="3200" b="1" i="1" dirty="0" smtClean="0"/>
              <a:t> </a:t>
            </a:r>
            <a:r>
              <a:rPr lang="nl-NL" sz="3200" b="1" dirty="0"/>
              <a:t>van het gebed</a:t>
            </a:r>
          </a:p>
          <a:p>
            <a:pPr>
              <a:buFont typeface="Wingdings" pitchFamily="2" charset="2"/>
              <a:buChar char="§"/>
            </a:pPr>
            <a:r>
              <a:rPr lang="nl-NL" sz="3200" b="1" dirty="0"/>
              <a:t>De eerste </a:t>
            </a:r>
            <a:r>
              <a:rPr lang="nl-NL" sz="3200" b="1" i="1" dirty="0" err="1"/>
              <a:t>Soennah</a:t>
            </a:r>
            <a:r>
              <a:rPr lang="nl-NL" sz="3200" b="1" dirty="0"/>
              <a:t>: </a:t>
            </a:r>
            <a:r>
              <a:rPr lang="nl-NL" sz="3200" dirty="0"/>
              <a:t>het verrichten van de </a:t>
            </a:r>
            <a:r>
              <a:rPr lang="nl-NL" sz="3200" i="1" dirty="0" err="1"/>
              <a:t>soedjoed</a:t>
            </a:r>
            <a:r>
              <a:rPr lang="nl-NL" sz="3200" dirty="0"/>
              <a:t> (</a:t>
            </a:r>
            <a:r>
              <a:rPr lang="nl-NL" sz="3200" dirty="0" err="1"/>
              <a:t>neerwerping</a:t>
            </a:r>
            <a:r>
              <a:rPr lang="nl-NL" sz="3200" dirty="0"/>
              <a:t>) op de volmaakte manier.</a:t>
            </a:r>
          </a:p>
          <a:p>
            <a:pPr>
              <a:buFontTx/>
              <a:buChar char="-"/>
            </a:pPr>
            <a:r>
              <a:rPr lang="nl-NL" sz="3200" dirty="0"/>
              <a:t>Wij hebben reeds gesproken over de minimale </a:t>
            </a:r>
            <a:r>
              <a:rPr lang="nl-NL" sz="3200" dirty="0" err="1"/>
              <a:t>neerwerping</a:t>
            </a:r>
            <a:r>
              <a:rPr lang="nl-NL" sz="3200" dirty="0"/>
              <a:t>.</a:t>
            </a:r>
          </a:p>
          <a:p>
            <a:pPr>
              <a:buFontTx/>
              <a:buChar char="-"/>
            </a:pPr>
            <a:r>
              <a:rPr lang="nl-NL" sz="3200" dirty="0"/>
              <a:t>De volmaakte </a:t>
            </a:r>
            <a:r>
              <a:rPr lang="nl-NL" sz="3200" dirty="0" err="1"/>
              <a:t>neerwerping</a:t>
            </a:r>
            <a:r>
              <a:rPr lang="nl-NL" sz="3200" dirty="0"/>
              <a:t> omvat het volgende:</a:t>
            </a:r>
          </a:p>
          <a:p>
            <a:pPr marL="514350" indent="-514350">
              <a:buAutoNum type="arabicParenR"/>
            </a:pPr>
            <a:r>
              <a:rPr lang="nl-NL" sz="3200" dirty="0"/>
              <a:t>Dat jij jouw handpalmen op de grond legt, richting </a:t>
            </a:r>
            <a:r>
              <a:rPr lang="nl-NL" sz="3200" dirty="0" err="1"/>
              <a:t>al-Qiblah</a:t>
            </a:r>
            <a:r>
              <a:rPr lang="nl-NL" sz="3200" dirty="0"/>
              <a:t>.</a:t>
            </a:r>
          </a:p>
          <a:p>
            <a:pPr marL="514350" indent="-514350">
              <a:buAutoNum type="arabicParenR"/>
            </a:pPr>
            <a:r>
              <a:rPr lang="nl-NL" sz="3200" dirty="0"/>
              <a:t>Dat jij jouw handen ter hoogte van jouw oren legt. </a:t>
            </a:r>
          </a:p>
          <a:p>
            <a:pPr marL="514350" indent="-514350">
              <a:buAutoNum type="arabicParenR"/>
            </a:pPr>
            <a:r>
              <a:rPr lang="nl-NL" sz="3200" dirty="0"/>
              <a:t>Dat jij jouw armen weghoudt bij jouw zijden. Tegelijkertijd overdrijf je niet in het verwijderen van jouw armen van jouw zijden.</a:t>
            </a:r>
          </a:p>
          <a:p>
            <a:pPr marL="514350" indent="-514350">
              <a:buAutoNum type="arabicParenR"/>
            </a:pPr>
            <a:r>
              <a:rPr lang="nl-NL" sz="3200" dirty="0"/>
              <a:t>Je mag jouw onderarmen niet op de grond leggen.</a:t>
            </a:r>
          </a:p>
          <a:p>
            <a:pPr marL="514350" indent="-514350">
              <a:buAutoNum type="arabicParenR"/>
            </a:pPr>
            <a:r>
              <a:rPr lang="nl-NL" sz="3200" dirty="0"/>
              <a:t>De voeten staan rechtop. </a:t>
            </a:r>
          </a:p>
          <a:p>
            <a:pPr marL="514350" indent="-514350">
              <a:buAutoNum type="arabicParenR"/>
            </a:pPr>
            <a:r>
              <a:rPr lang="nl-NL" sz="3200" dirty="0"/>
              <a:t>De tenen wijzen richting </a:t>
            </a:r>
            <a:r>
              <a:rPr lang="nl-NL" sz="3200" dirty="0" err="1"/>
              <a:t>al-Qiblah</a:t>
            </a:r>
            <a:r>
              <a:rPr lang="nl-NL" sz="3200" dirty="0"/>
              <a:t>.</a:t>
            </a:r>
          </a:p>
          <a:p>
            <a:pPr marL="514350" indent="-514350">
              <a:buFont typeface="Wingdings" pitchFamily="2" charset="2"/>
              <a:buChar char="§"/>
            </a:pPr>
            <a:r>
              <a:rPr lang="nl-NL" sz="3200" b="1" dirty="0"/>
              <a:t>De tweede </a:t>
            </a:r>
            <a:r>
              <a:rPr lang="nl-NL" sz="3200" b="1" i="1" dirty="0" err="1"/>
              <a:t>Soennah</a:t>
            </a:r>
            <a:r>
              <a:rPr lang="nl-NL" sz="3200" b="1" dirty="0"/>
              <a:t>: </a:t>
            </a:r>
            <a:r>
              <a:rPr lang="nl-NL" sz="3200" dirty="0"/>
              <a:t>dat de volgeling naar de </a:t>
            </a:r>
            <a:r>
              <a:rPr lang="nl-NL" sz="3200" dirty="0" err="1"/>
              <a:t>imaam</a:t>
            </a:r>
            <a:r>
              <a:rPr lang="nl-NL" sz="3200" dirty="0"/>
              <a:t> luistert tijdens het reciteren. D.w.z. tijdens de luide gebeden en gaat op voor zowel </a:t>
            </a:r>
            <a:r>
              <a:rPr lang="nl-NL" sz="3200" i="1" dirty="0" err="1"/>
              <a:t>al-Faatih’ah</a:t>
            </a:r>
            <a:r>
              <a:rPr lang="nl-NL" sz="3200" i="1" dirty="0"/>
              <a:t> </a:t>
            </a:r>
            <a:r>
              <a:rPr lang="nl-NL" sz="3200" dirty="0"/>
              <a:t>alsook de </a:t>
            </a:r>
            <a:r>
              <a:rPr lang="nl-NL" sz="3200" i="1" dirty="0" err="1"/>
              <a:t>Soewar</a:t>
            </a:r>
            <a:r>
              <a:rPr lang="nl-NL" sz="3200" dirty="0"/>
              <a:t>.</a:t>
            </a:r>
          </a:p>
          <a:p>
            <a:pPr marL="514350" indent="-514350">
              <a:buFont typeface="Wingdings" pitchFamily="2" charset="2"/>
              <a:buChar char="§"/>
            </a:pPr>
            <a:r>
              <a:rPr lang="nl-NL" sz="3200" b="1" dirty="0"/>
              <a:t>De derde en vierde </a:t>
            </a:r>
            <a:r>
              <a:rPr lang="nl-NL" sz="3200" b="1" i="1" dirty="0" err="1"/>
              <a:t>Soennah</a:t>
            </a:r>
            <a:r>
              <a:rPr lang="nl-NL" sz="3200" b="1" dirty="0"/>
              <a:t>:</a:t>
            </a:r>
            <a:r>
              <a:rPr lang="nl-NL" sz="3200" dirty="0"/>
              <a:t> het beantwoorden van de </a:t>
            </a:r>
            <a:r>
              <a:rPr lang="nl-NL" sz="3200" i="1" dirty="0"/>
              <a:t>Salaam </a:t>
            </a:r>
            <a:r>
              <a:rPr lang="nl-NL" sz="3200" dirty="0"/>
              <a:t>aan de </a:t>
            </a:r>
            <a:r>
              <a:rPr lang="nl-NL" sz="3200" dirty="0" err="1"/>
              <a:t>imaam</a:t>
            </a:r>
            <a:r>
              <a:rPr lang="nl-NL" sz="3200" dirty="0"/>
              <a:t> en aan degene die aan jouw linkerkant zit. </a:t>
            </a:r>
          </a:p>
          <a:p>
            <a:pPr marL="514350" indent="-514350">
              <a:buAutoNum type="arabicParenR"/>
            </a:pPr>
            <a:endParaRPr lang="nl-NL" sz="3200" dirty="0"/>
          </a:p>
          <a:p>
            <a:pPr>
              <a:buFontTx/>
              <a:buChar char="-"/>
            </a:pPr>
            <a:endParaRPr lang="nl-NL" sz="3200" dirty="0"/>
          </a:p>
          <a:p>
            <a:pPr>
              <a:buFontTx/>
              <a:buChar char="-"/>
            </a:pPr>
            <a:endParaRPr lang="nl-NL" sz="3200" dirty="0"/>
          </a:p>
          <a:p>
            <a:pPr>
              <a:buFontTx/>
              <a:buChar char="-"/>
            </a:pPr>
            <a:endParaRPr lang="nl-NL" sz="3200" dirty="0"/>
          </a:p>
          <a:p>
            <a:pPr>
              <a:buFontTx/>
              <a:buChar char="-"/>
            </a:pPr>
            <a:endParaRPr lang="nl-NL" sz="3200" b="1" i="1" dirty="0"/>
          </a:p>
          <a:p>
            <a:pPr>
              <a:buNone/>
            </a:pPr>
            <a:endParaRPr lang="nl-NL" sz="3200" dirty="0"/>
          </a:p>
          <a:p>
            <a:pPr>
              <a:buFontTx/>
              <a:buChar char="-"/>
            </a:pPr>
            <a:endParaRPr lang="nl-NL" sz="3200" dirty="0"/>
          </a:p>
          <a:p>
            <a:pPr>
              <a:buFontTx/>
              <a:buChar char="-"/>
            </a:pPr>
            <a:endParaRPr lang="nl-NL" sz="3200" dirty="0"/>
          </a:p>
        </p:txBody>
      </p:sp>
    </p:spTree>
    <p:extLst>
      <p:ext uri="{BB962C8B-B14F-4D97-AF65-F5344CB8AC3E}">
        <p14:creationId xmlns:p14="http://schemas.microsoft.com/office/powerpoint/2010/main" val="4224537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2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20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20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fade">
                                      <p:cBhvr>
                                        <p:cTn id="47" dur="20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fade">
                                      <p:cBhvr>
                                        <p:cTn id="52" dur="2000"/>
                                        <p:tgtEl>
                                          <p:spTgt spid="3">
                                            <p:txEl>
                                              <p:pRg st="10" end="1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animEffect transition="in" filter="fade">
                                      <p:cBhvr>
                                        <p:cTn id="57" dur="2000"/>
                                        <p:tgtEl>
                                          <p:spTgt spid="3">
                                            <p:txEl>
                                              <p:pRg st="11" end="11"/>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10" presetClass="entr" presetSubtype="0" fill="hold" grpId="0" nodeType="clickEffect">
                                  <p:stCondLst>
                                    <p:cond delay="0"/>
                                  </p:stCondLst>
                                  <p:childTnLst>
                                    <p:set>
                                      <p:cBhvr>
                                        <p:cTn id="61" dur="1" fill="hold">
                                          <p:stCondLst>
                                            <p:cond delay="0"/>
                                          </p:stCondLst>
                                        </p:cTn>
                                        <p:tgtEl>
                                          <p:spTgt spid="3">
                                            <p:txEl>
                                              <p:pRg st="12" end="12"/>
                                            </p:txEl>
                                          </p:spTgt>
                                        </p:tgtEl>
                                        <p:attrNameLst>
                                          <p:attrName>style.visibility</p:attrName>
                                        </p:attrNameLst>
                                      </p:cBhvr>
                                      <p:to>
                                        <p:strVal val="visible"/>
                                      </p:to>
                                    </p:set>
                                    <p:animEffect transition="in" filter="fade">
                                      <p:cBhvr>
                                        <p:cTn id="62" dur="20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77500" lnSpcReduction="20000"/>
          </a:bodyPr>
          <a:lstStyle/>
          <a:p>
            <a:pPr>
              <a:buFontTx/>
              <a:buChar char="-"/>
            </a:pPr>
            <a:endParaRPr lang="nl-NL" sz="3200" b="1" dirty="0"/>
          </a:p>
          <a:p>
            <a:pPr marL="514350" indent="-514350">
              <a:buFont typeface="Wingdings" pitchFamily="2" charset="2"/>
              <a:buChar char="§"/>
            </a:pPr>
            <a:r>
              <a:rPr lang="nl-NL" sz="3200" b="1" dirty="0"/>
              <a:t>De vijfde </a:t>
            </a:r>
            <a:r>
              <a:rPr lang="nl-NL" sz="3200" b="1" i="1" dirty="0" err="1"/>
              <a:t>Soennah</a:t>
            </a:r>
            <a:r>
              <a:rPr lang="nl-NL" sz="3200" b="1" dirty="0"/>
              <a:t>: </a:t>
            </a:r>
            <a:r>
              <a:rPr lang="nl-NL" sz="3200" dirty="0"/>
              <a:t>extra rust nemen tijdens het gebed. D.w.z. dat men meer rust neemt dan wat minimaal verplicht is.</a:t>
            </a:r>
          </a:p>
          <a:p>
            <a:pPr marL="514350" indent="-514350">
              <a:buFontTx/>
              <a:buChar char="-"/>
            </a:pPr>
            <a:r>
              <a:rPr lang="nl-NL" sz="3200" dirty="0"/>
              <a:t>Dit geldt voor alle houdingen van het gebed, voor zowel de </a:t>
            </a:r>
            <a:r>
              <a:rPr lang="nl-NL" sz="3200" dirty="0" err="1"/>
              <a:t>imaam</a:t>
            </a:r>
            <a:r>
              <a:rPr lang="nl-NL" sz="3200" dirty="0"/>
              <a:t> alsook degene die het gebed alleen verricht.</a:t>
            </a:r>
          </a:p>
          <a:p>
            <a:pPr marL="514350" indent="-514350">
              <a:buFontTx/>
              <a:buChar char="-"/>
            </a:pPr>
            <a:r>
              <a:rPr lang="nl-NL" sz="3200" dirty="0"/>
              <a:t>Wat betreft de </a:t>
            </a:r>
            <a:r>
              <a:rPr lang="nl-NL" sz="3200" dirty="0" err="1"/>
              <a:t>imaam</a:t>
            </a:r>
            <a:r>
              <a:rPr lang="nl-NL" sz="3200" dirty="0"/>
              <a:t>: hij dient erop te letten dat hij het gebed enerzijds niet te snel verricht, zoals hij ook niet te langzaam dient te bidden (waardoor hij het de mensen moeilijk gaat maken).</a:t>
            </a:r>
          </a:p>
          <a:p>
            <a:pPr marL="514350" indent="-514350">
              <a:buFont typeface="Wingdings" pitchFamily="2" charset="2"/>
              <a:buChar char="§"/>
            </a:pPr>
            <a:r>
              <a:rPr lang="nl-NL" sz="3200" b="1" dirty="0"/>
              <a:t>De zesde </a:t>
            </a:r>
            <a:r>
              <a:rPr lang="nl-NL" sz="3200" b="1" i="1" dirty="0" err="1"/>
              <a:t>Soennah</a:t>
            </a:r>
            <a:r>
              <a:rPr lang="nl-NL" sz="3200" b="1" dirty="0"/>
              <a:t>: </a:t>
            </a:r>
            <a:r>
              <a:rPr lang="nl-NL" sz="3200" dirty="0"/>
              <a:t>het gebruiken van een </a:t>
            </a:r>
            <a:r>
              <a:rPr lang="nl-NL" sz="3200" i="1" dirty="0" err="1"/>
              <a:t>Sotrah</a:t>
            </a:r>
            <a:r>
              <a:rPr lang="nl-NL" sz="3200" dirty="0"/>
              <a:t> (iets waarachter een persoon bidt).</a:t>
            </a:r>
          </a:p>
          <a:p>
            <a:pPr marL="514350" indent="-514350">
              <a:buFontTx/>
              <a:buChar char="-"/>
            </a:pPr>
            <a:r>
              <a:rPr lang="nl-NL" sz="3200" dirty="0"/>
              <a:t>Deze </a:t>
            </a:r>
            <a:r>
              <a:rPr lang="nl-NL" sz="3200" i="1" dirty="0" err="1"/>
              <a:t>Soennah</a:t>
            </a:r>
            <a:r>
              <a:rPr lang="nl-NL" sz="3200" i="1" dirty="0"/>
              <a:t> </a:t>
            </a:r>
            <a:r>
              <a:rPr lang="nl-NL" sz="3200" dirty="0"/>
              <a:t>geldt voor zowel de </a:t>
            </a:r>
            <a:r>
              <a:rPr lang="nl-NL" sz="3200" dirty="0" err="1"/>
              <a:t>imaam</a:t>
            </a:r>
            <a:r>
              <a:rPr lang="nl-NL" sz="3200" dirty="0"/>
              <a:t> alsook degene die alleen bidt. Wat betreft de volgeling: de </a:t>
            </a:r>
            <a:r>
              <a:rPr lang="nl-NL" sz="3200" i="1" dirty="0" err="1"/>
              <a:t>sotrah</a:t>
            </a:r>
            <a:r>
              <a:rPr lang="nl-NL" sz="3200" i="1" dirty="0"/>
              <a:t> </a:t>
            </a:r>
            <a:r>
              <a:rPr lang="nl-NL" sz="3200" dirty="0"/>
              <a:t>van de </a:t>
            </a:r>
            <a:r>
              <a:rPr lang="nl-NL" sz="3200" dirty="0" err="1"/>
              <a:t>imaam</a:t>
            </a:r>
            <a:r>
              <a:rPr lang="nl-NL" sz="3200" dirty="0"/>
              <a:t> telt voor hem als </a:t>
            </a:r>
            <a:r>
              <a:rPr lang="nl-NL" sz="3200" i="1" dirty="0" err="1"/>
              <a:t>sotrah</a:t>
            </a:r>
            <a:r>
              <a:rPr lang="nl-NL" sz="3200" dirty="0"/>
              <a:t>.</a:t>
            </a:r>
          </a:p>
          <a:p>
            <a:pPr marL="514350" indent="-514350">
              <a:buFontTx/>
              <a:buChar char="-"/>
            </a:pPr>
            <a:r>
              <a:rPr lang="nl-NL" sz="3200" dirty="0"/>
              <a:t>Een </a:t>
            </a:r>
            <a:r>
              <a:rPr lang="nl-NL" sz="3200" i="1" dirty="0" err="1"/>
              <a:t>sotrah</a:t>
            </a:r>
            <a:r>
              <a:rPr lang="nl-NL" sz="3200" dirty="0"/>
              <a:t> dient minimaal zo hoog te zijn als een zadel (van een rijdier). Een </a:t>
            </a:r>
            <a:r>
              <a:rPr lang="nl-NL" sz="3200" i="1" dirty="0" err="1"/>
              <a:t>sotrah</a:t>
            </a:r>
            <a:r>
              <a:rPr lang="nl-NL" sz="3200" dirty="0"/>
              <a:t> mag ook dun zijn (zoals een speer of paal).</a:t>
            </a:r>
          </a:p>
          <a:p>
            <a:pPr marL="514350" indent="-514350">
              <a:buFontTx/>
              <a:buChar char="-"/>
            </a:pPr>
            <a:r>
              <a:rPr lang="nl-NL" sz="3200" dirty="0"/>
              <a:t>Op het moment dat men geen angst heeft dat iemand voor hem/haar zal lopen, dan kan men de </a:t>
            </a:r>
            <a:r>
              <a:rPr lang="nl-NL" sz="3200" i="1" dirty="0" err="1"/>
              <a:t>sotrah</a:t>
            </a:r>
            <a:r>
              <a:rPr lang="nl-NL" sz="3200" i="1" dirty="0"/>
              <a:t> </a:t>
            </a:r>
            <a:r>
              <a:rPr lang="nl-NL" sz="3200" dirty="0"/>
              <a:t>achterwege laten.</a:t>
            </a:r>
          </a:p>
          <a:p>
            <a:pPr marL="514350" indent="-514350">
              <a:buFontTx/>
              <a:buChar char="-"/>
            </a:pPr>
            <a:endParaRPr lang="nl-NL" sz="3200" dirty="0"/>
          </a:p>
          <a:p>
            <a:pPr marL="514350" indent="-514350">
              <a:buAutoNum type="arabicParenR"/>
            </a:pPr>
            <a:endParaRPr lang="nl-NL" sz="3200" dirty="0"/>
          </a:p>
          <a:p>
            <a:pPr>
              <a:buFontTx/>
              <a:buChar char="-"/>
            </a:pPr>
            <a:endParaRPr lang="nl-NL" sz="3200" dirty="0"/>
          </a:p>
          <a:p>
            <a:pPr>
              <a:buFontTx/>
              <a:buChar char="-"/>
            </a:pPr>
            <a:endParaRPr lang="nl-NL" sz="3200" dirty="0"/>
          </a:p>
          <a:p>
            <a:pPr>
              <a:buFontTx/>
              <a:buChar char="-"/>
            </a:pPr>
            <a:endParaRPr lang="nl-NL" sz="3200" dirty="0"/>
          </a:p>
          <a:p>
            <a:pPr>
              <a:buFontTx/>
              <a:buChar char="-"/>
            </a:pPr>
            <a:endParaRPr lang="nl-NL" sz="3200" b="1" i="1" dirty="0"/>
          </a:p>
          <a:p>
            <a:pPr>
              <a:buNone/>
            </a:pPr>
            <a:endParaRPr lang="nl-NL" sz="3200" dirty="0"/>
          </a:p>
          <a:p>
            <a:pPr>
              <a:buFontTx/>
              <a:buChar char="-"/>
            </a:pPr>
            <a:endParaRPr lang="nl-NL" sz="3200" dirty="0"/>
          </a:p>
          <a:p>
            <a:pPr>
              <a:buFontTx/>
              <a:buChar char="-"/>
            </a:pPr>
            <a:endParaRPr lang="nl-NL" sz="3200" dirty="0"/>
          </a:p>
        </p:txBody>
      </p:sp>
    </p:spTree>
    <p:extLst>
      <p:ext uri="{BB962C8B-B14F-4D97-AF65-F5344CB8AC3E}">
        <p14:creationId xmlns:p14="http://schemas.microsoft.com/office/powerpoint/2010/main" val="4224537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20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26</TotalTime>
  <Words>1486</Words>
  <Application>Microsoft Office PowerPoint</Application>
  <PresentationFormat>Diavoorstelling (4:3)</PresentationFormat>
  <Paragraphs>124</Paragraphs>
  <Slides>11</Slides>
  <Notes>10</Notes>
  <HiddenSlides>0</HiddenSlides>
  <MMClips>0</MMClips>
  <ScaleCrop>false</ScaleCrop>
  <HeadingPairs>
    <vt:vector size="4" baseType="variant">
      <vt:variant>
        <vt:lpstr>Thema</vt:lpstr>
      </vt:variant>
      <vt:variant>
        <vt:i4>1</vt:i4>
      </vt:variant>
      <vt:variant>
        <vt:lpstr>Diatitels</vt:lpstr>
      </vt:variant>
      <vt:variant>
        <vt:i4>11</vt:i4>
      </vt:variant>
    </vt:vector>
  </HeadingPairs>
  <TitlesOfParts>
    <vt:vector size="12" baseType="lpstr">
      <vt:lpstr>Flow</vt:lpstr>
      <vt:lpstr>Het gebed</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Company>Atos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Basis Islam:</dc:title>
  <dc:creator>Akka, Youssef</dc:creator>
  <cp:lastModifiedBy>Eigenaar</cp:lastModifiedBy>
  <cp:revision>660</cp:revision>
  <dcterms:created xsi:type="dcterms:W3CDTF">2015-09-07T14:47:38Z</dcterms:created>
  <dcterms:modified xsi:type="dcterms:W3CDTF">2019-12-10T18:13:56Z</dcterms:modified>
</cp:coreProperties>
</file>