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96" r:id="rId2"/>
    <p:sldId id="277" r:id="rId3"/>
    <p:sldId id="278" r:id="rId4"/>
    <p:sldId id="279" r:id="rId5"/>
    <p:sldId id="280" r:id="rId6"/>
    <p:sldId id="281" r:id="rId7"/>
    <p:sldId id="282" r:id="rId8"/>
    <p:sldId id="283" r:id="rId9"/>
    <p:sldId id="284" r:id="rId10"/>
    <p:sldId id="286" r:id="rId11"/>
    <p:sldId id="287" r:id="rId12"/>
    <p:sldId id="289" r:id="rId13"/>
    <p:sldId id="290" r:id="rId14"/>
    <p:sldId id="291" r:id="rId15"/>
    <p:sldId id="293" r:id="rId16"/>
    <p:sldId id="294"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p:scale>
          <a:sx n="100" d="100"/>
          <a:sy n="100" d="100"/>
        </p:scale>
        <p:origin x="-974" y="47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10-12-2019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417735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extLst>
      <p:ext uri="{BB962C8B-B14F-4D97-AF65-F5344CB8AC3E}">
        <p14:creationId xmlns:p14="http://schemas.microsoft.com/office/powerpoint/2010/main" val="4275676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extLst>
      <p:ext uri="{BB962C8B-B14F-4D97-AF65-F5344CB8AC3E}">
        <p14:creationId xmlns:p14="http://schemas.microsoft.com/office/powerpoint/2010/main" val="390881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extLst>
      <p:ext uri="{BB962C8B-B14F-4D97-AF65-F5344CB8AC3E}">
        <p14:creationId xmlns:p14="http://schemas.microsoft.com/office/powerpoint/2010/main" val="4219732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extLst>
      <p:ext uri="{BB962C8B-B14F-4D97-AF65-F5344CB8AC3E}">
        <p14:creationId xmlns:p14="http://schemas.microsoft.com/office/powerpoint/2010/main" val="1762851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extLst>
      <p:ext uri="{BB962C8B-B14F-4D97-AF65-F5344CB8AC3E}">
        <p14:creationId xmlns:p14="http://schemas.microsoft.com/office/powerpoint/2010/main" val="3838478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16</a:t>
            </a:fld>
            <a:endParaRPr lang="nl-NL"/>
          </a:p>
        </p:txBody>
      </p:sp>
    </p:spTree>
    <p:extLst>
      <p:ext uri="{BB962C8B-B14F-4D97-AF65-F5344CB8AC3E}">
        <p14:creationId xmlns:p14="http://schemas.microsoft.com/office/powerpoint/2010/main" val="2651366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17</a:t>
            </a:fld>
            <a:endParaRPr lang="nl-NL"/>
          </a:p>
        </p:txBody>
      </p:sp>
    </p:spTree>
    <p:extLst>
      <p:ext uri="{BB962C8B-B14F-4D97-AF65-F5344CB8AC3E}">
        <p14:creationId xmlns:p14="http://schemas.microsoft.com/office/powerpoint/2010/main" val="273798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extLst>
      <p:ext uri="{BB962C8B-B14F-4D97-AF65-F5344CB8AC3E}">
        <p14:creationId xmlns:p14="http://schemas.microsoft.com/office/powerpoint/2010/main" val="270727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extLst>
      <p:ext uri="{BB962C8B-B14F-4D97-AF65-F5344CB8AC3E}">
        <p14:creationId xmlns:p14="http://schemas.microsoft.com/office/powerpoint/2010/main" val="351321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extLst>
      <p:ext uri="{BB962C8B-B14F-4D97-AF65-F5344CB8AC3E}">
        <p14:creationId xmlns:p14="http://schemas.microsoft.com/office/powerpoint/2010/main" val="1612712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extLst>
      <p:ext uri="{BB962C8B-B14F-4D97-AF65-F5344CB8AC3E}">
        <p14:creationId xmlns:p14="http://schemas.microsoft.com/office/powerpoint/2010/main" val="43096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extLst>
      <p:ext uri="{BB962C8B-B14F-4D97-AF65-F5344CB8AC3E}">
        <p14:creationId xmlns:p14="http://schemas.microsoft.com/office/powerpoint/2010/main" val="1361935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extLst>
      <p:ext uri="{BB962C8B-B14F-4D97-AF65-F5344CB8AC3E}">
        <p14:creationId xmlns:p14="http://schemas.microsoft.com/office/powerpoint/2010/main" val="124475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extLst>
      <p:ext uri="{BB962C8B-B14F-4D97-AF65-F5344CB8AC3E}">
        <p14:creationId xmlns:p14="http://schemas.microsoft.com/office/powerpoint/2010/main" val="1749596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extLst>
      <p:ext uri="{BB962C8B-B14F-4D97-AF65-F5344CB8AC3E}">
        <p14:creationId xmlns:p14="http://schemas.microsoft.com/office/powerpoint/2010/main" val="3432309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12/10/2019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sdfootnote1sym"/><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sdfootnote1sym"/><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Het </a:t>
            </a:r>
            <a:r>
              <a:rPr lang="en-US" dirty="0" err="1" smtClean="0"/>
              <a:t>gebed</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a:t>
            </a:r>
            <a:r>
              <a:rPr lang="en-US" dirty="0"/>
              <a:t>4</a:t>
            </a:r>
            <a:endParaRPr lang="en-US" dirty="0" smtClean="0"/>
          </a:p>
          <a:p>
            <a:pPr algn="ctr"/>
            <a:r>
              <a:rPr lang="nl-NL" i="1" dirty="0" smtClean="0">
                <a:sym typeface="Wingdings" pitchFamily="2" charset="2"/>
              </a:rPr>
              <a:t>De aanbevelenswaardige zaken van het gebed</a:t>
            </a:r>
          </a:p>
          <a:p>
            <a:pPr algn="ctr"/>
            <a:endParaRPr lang="nl-NL" i="1" dirty="0">
              <a:sym typeface="Wingdings" pitchFamily="2" charset="2"/>
            </a:endParaRPr>
          </a:p>
          <a:p>
            <a:pPr algn="ctr"/>
            <a:r>
              <a:rPr lang="nl-NL" dirty="0" smtClean="0">
                <a:sym typeface="Wingdings" pitchFamily="2" charset="2"/>
              </a:rPr>
              <a:t>Ismail </a:t>
            </a:r>
            <a:r>
              <a:rPr lang="nl-NL" dirty="0" err="1" smtClean="0">
                <a:sym typeface="Wingdings" pitchFamily="2" charset="2"/>
              </a:rPr>
              <a:t>Abou</a:t>
            </a:r>
            <a:r>
              <a:rPr lang="nl-NL" dirty="0" smtClean="0">
                <a:sym typeface="Wingdings" pitchFamily="2" charset="2"/>
              </a:rPr>
              <a:t> </a:t>
            </a:r>
            <a:r>
              <a:rPr lang="nl-NL" dirty="0" err="1" smtClean="0">
                <a:sym typeface="Wingdings" pitchFamily="2" charset="2"/>
              </a:rPr>
              <a:t>Soumayyah</a:t>
            </a:r>
            <a:endParaRPr lang="nl-NL" dirty="0"/>
          </a:p>
          <a:p>
            <a:pPr algn="ctr"/>
            <a:endParaRPr lang="nl-NL" dirty="0"/>
          </a:p>
          <a:p>
            <a:endParaRPr lang="en-US" dirty="0"/>
          </a:p>
        </p:txBody>
      </p:sp>
    </p:spTree>
    <p:extLst>
      <p:ext uri="{BB962C8B-B14F-4D97-AF65-F5344CB8AC3E}">
        <p14:creationId xmlns:p14="http://schemas.microsoft.com/office/powerpoint/2010/main" val="406621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q"/>
            </a:pPr>
            <a:endParaRPr lang="nl-NL" sz="3200" b="1" dirty="0"/>
          </a:p>
          <a:p>
            <a:r>
              <a:rPr lang="nl-NL" dirty="0" smtClean="0"/>
              <a:t>In </a:t>
            </a:r>
            <a:r>
              <a:rPr lang="nl-NL" dirty="0"/>
              <a:t>een ander versie van de overlevering:</a:t>
            </a:r>
            <a:r>
              <a:rPr lang="nl-NL" i="1" dirty="0"/>
              <a:t> “Vervolgens deed hij (de profeet) de neerwerping. Hij plaatste zijn neus en voorhoofd op de grond, verwijderde zijn armen van de zijden, hij plaatste zijn handpalmen ter hoogte van zijn schouders, hij deed zijn bovenbenen uit elkaar, zijn buik werd niet gedragen door iets van zijn dijen (of bovenbenen</a:t>
            </a:r>
            <a:r>
              <a:rPr lang="nl-NL" i="1" dirty="0" smtClean="0"/>
              <a:t>)…”</a:t>
            </a:r>
            <a:endParaRPr lang="nl-NL" dirty="0" smtClean="0"/>
          </a:p>
          <a:p>
            <a:r>
              <a:rPr lang="nl-NL" dirty="0" smtClean="0"/>
              <a:t>De </a:t>
            </a:r>
            <a:r>
              <a:rPr lang="nl-NL" dirty="0"/>
              <a:t>boodschapper van Allah zei: </a:t>
            </a:r>
            <a:r>
              <a:rPr lang="nl-NL" i="1" dirty="0"/>
              <a:t>“Als jij de neerwerping verricht, leg dan jouw handen neer en hef jouw </a:t>
            </a:r>
            <a:r>
              <a:rPr lang="nl-NL" i="1" dirty="0" err="1"/>
              <a:t>ellebogen</a:t>
            </a:r>
            <a:r>
              <a:rPr lang="nl-NL" i="1" dirty="0"/>
              <a:t> op (van de grond).</a:t>
            </a:r>
            <a:r>
              <a:rPr lang="nl-NL" dirty="0"/>
              <a:t>”</a:t>
            </a:r>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421739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Font typeface="Wingdings" pitchFamily="2" charset="2"/>
              <a:buChar char="q"/>
            </a:pPr>
            <a:endParaRPr lang="nl-NL" sz="3200" b="1" dirty="0"/>
          </a:p>
          <a:p>
            <a:r>
              <a:rPr lang="nl-NL" b="1" dirty="0"/>
              <a:t>13. De wijze van de zithouding.</a:t>
            </a:r>
            <a:endParaRPr lang="nl-NL" dirty="0"/>
          </a:p>
          <a:p>
            <a:r>
              <a:rPr lang="nl-NL" dirty="0"/>
              <a:t>Het is verhaald in een lange overlevering van ‘Aa-</a:t>
            </a:r>
            <a:r>
              <a:rPr lang="nl-NL" dirty="0" err="1"/>
              <a:t>ishah</a:t>
            </a:r>
            <a:r>
              <a:rPr lang="nl-NL" dirty="0"/>
              <a:t> waarin zij het gebed van de boodschapper van Allah omschrijft: </a:t>
            </a:r>
            <a:r>
              <a:rPr lang="nl-NL" i="1" dirty="0"/>
              <a:t>“En hij liet zijn linkervoet liggen en plaatste zijn rechtervoet rechtop</a:t>
            </a:r>
            <a:r>
              <a:rPr lang="nl-NL" i="1" dirty="0" smtClean="0"/>
              <a:t>…”</a:t>
            </a:r>
            <a:endParaRPr lang="nl-NL" baseline="30000" dirty="0"/>
          </a:p>
          <a:p>
            <a:r>
              <a:rPr lang="nl-NL" dirty="0"/>
              <a:t>Het is verhaald op het gezag van ‘</a:t>
            </a:r>
            <a:r>
              <a:rPr lang="nl-NL" dirty="0" err="1"/>
              <a:t>Abdoellaah</a:t>
            </a:r>
            <a:r>
              <a:rPr lang="nl-NL" dirty="0"/>
              <a:t> </a:t>
            </a:r>
            <a:r>
              <a:rPr lang="nl-NL" dirty="0" err="1"/>
              <a:t>ibn</a:t>
            </a:r>
            <a:r>
              <a:rPr lang="nl-NL" dirty="0"/>
              <a:t> ‘</a:t>
            </a:r>
            <a:r>
              <a:rPr lang="nl-NL" dirty="0" err="1"/>
              <a:t>Abdoellaah</a:t>
            </a:r>
            <a:r>
              <a:rPr lang="nl-NL" dirty="0"/>
              <a:t> </a:t>
            </a:r>
            <a:r>
              <a:rPr lang="nl-NL" dirty="0" err="1"/>
              <a:t>ibn</a:t>
            </a:r>
            <a:r>
              <a:rPr lang="nl-NL" dirty="0"/>
              <a:t> ‘</a:t>
            </a:r>
            <a:r>
              <a:rPr lang="nl-NL" dirty="0" err="1"/>
              <a:t>Omar</a:t>
            </a:r>
            <a:r>
              <a:rPr lang="nl-NL" dirty="0"/>
              <a:t> dat hij zijn vader ‘</a:t>
            </a:r>
            <a:r>
              <a:rPr lang="nl-NL" dirty="0" err="1"/>
              <a:t>Abdoellaah</a:t>
            </a:r>
            <a:r>
              <a:rPr lang="nl-NL" dirty="0"/>
              <a:t> </a:t>
            </a:r>
            <a:r>
              <a:rPr lang="nl-NL" dirty="0" err="1"/>
              <a:t>ibn</a:t>
            </a:r>
            <a:r>
              <a:rPr lang="nl-NL" dirty="0"/>
              <a:t> ‘</a:t>
            </a:r>
            <a:r>
              <a:rPr lang="nl-NL" dirty="0" err="1"/>
              <a:t>Omar</a:t>
            </a:r>
            <a:r>
              <a:rPr lang="nl-NL" dirty="0"/>
              <a:t> de kleermakerszit zag verrichten tijdens het gebed tijdens de zithouding. ‘</a:t>
            </a:r>
            <a:r>
              <a:rPr lang="nl-NL" dirty="0" err="1"/>
              <a:t>Abdoellaah</a:t>
            </a:r>
            <a:r>
              <a:rPr lang="nl-NL" dirty="0"/>
              <a:t> </a:t>
            </a:r>
            <a:r>
              <a:rPr lang="nl-NL" dirty="0" err="1"/>
              <a:t>ibn</a:t>
            </a:r>
            <a:r>
              <a:rPr lang="nl-NL" dirty="0"/>
              <a:t> ‘</a:t>
            </a:r>
            <a:r>
              <a:rPr lang="nl-NL" dirty="0" err="1"/>
              <a:t>Abdoellaah</a:t>
            </a:r>
            <a:r>
              <a:rPr lang="nl-NL" dirty="0"/>
              <a:t> </a:t>
            </a:r>
            <a:r>
              <a:rPr lang="nl-NL" dirty="0" err="1"/>
              <a:t>ibn</a:t>
            </a:r>
            <a:r>
              <a:rPr lang="nl-NL" dirty="0"/>
              <a:t> ‘</a:t>
            </a:r>
            <a:r>
              <a:rPr lang="nl-NL" dirty="0" err="1"/>
              <a:t>Omar</a:t>
            </a:r>
            <a:r>
              <a:rPr lang="nl-NL" dirty="0"/>
              <a:t> zei: </a:t>
            </a:r>
            <a:r>
              <a:rPr lang="nl-NL" i="1" dirty="0"/>
              <a:t>“Ik deed dat dus ook. En ik was op dat moment nog jong. “ ‘</a:t>
            </a:r>
            <a:r>
              <a:rPr lang="nl-NL" i="1" dirty="0" err="1"/>
              <a:t>Abdoellaah</a:t>
            </a:r>
            <a:r>
              <a:rPr lang="nl-NL" i="1" dirty="0"/>
              <a:t> </a:t>
            </a:r>
            <a:r>
              <a:rPr lang="nl-NL" i="1" dirty="0" err="1"/>
              <a:t>ibn</a:t>
            </a:r>
            <a:r>
              <a:rPr lang="nl-NL" i="1" dirty="0"/>
              <a:t> ‘</a:t>
            </a:r>
            <a:r>
              <a:rPr lang="nl-NL" i="1" dirty="0" err="1"/>
              <a:t>Omar</a:t>
            </a:r>
            <a:r>
              <a:rPr lang="nl-NL" i="1" dirty="0"/>
              <a:t> verbood mij dat dus te doen en zei:</a:t>
            </a:r>
            <a:r>
              <a:rPr lang="nl-NL" dirty="0"/>
              <a:t> </a:t>
            </a:r>
            <a:r>
              <a:rPr lang="nl-NL" i="1" dirty="0"/>
              <a:t>“De </a:t>
            </a:r>
            <a:r>
              <a:rPr lang="nl-NL" i="1" dirty="0" err="1"/>
              <a:t>Soennah</a:t>
            </a:r>
            <a:r>
              <a:rPr lang="nl-NL" i="1" dirty="0"/>
              <a:t> van het gebed is dat jij jouw rechtervoet rechtop laat staan en jouw linkervoet laat liggen.” Ik zei: “Maar jij doet dat (de kleermakerszit)?!</a:t>
            </a:r>
            <a:r>
              <a:rPr lang="nl-NL" dirty="0"/>
              <a:t> Hij antwoordde: </a:t>
            </a:r>
            <a:r>
              <a:rPr lang="nl-NL" i="1" dirty="0"/>
              <a:t>“Mijn voeten kunnen mij niet dragen.”</a:t>
            </a:r>
            <a:r>
              <a:rPr lang="nl-NL" baseline="30000" dirty="0">
                <a:hlinkClick r:id="rId3" action="ppaction://hlinkfile"/>
              </a:rPr>
              <a:t>1</a:t>
            </a:r>
            <a:endParaRPr lang="nl-NL" dirty="0"/>
          </a:p>
          <a:p>
            <a:r>
              <a:rPr lang="nl-NL" dirty="0"/>
              <a:t>In sommige versies van de overlevering staat dat ‘</a:t>
            </a:r>
            <a:r>
              <a:rPr lang="nl-NL" dirty="0" err="1"/>
              <a:t>Abdoellaah</a:t>
            </a:r>
            <a:r>
              <a:rPr lang="nl-NL" dirty="0"/>
              <a:t> </a:t>
            </a:r>
            <a:r>
              <a:rPr lang="nl-NL" dirty="0" err="1"/>
              <a:t>ibn</a:t>
            </a:r>
            <a:r>
              <a:rPr lang="nl-NL" dirty="0"/>
              <a:t> ‘</a:t>
            </a:r>
            <a:r>
              <a:rPr lang="nl-NL" dirty="0" err="1"/>
              <a:t>Omar</a:t>
            </a:r>
            <a:r>
              <a:rPr lang="nl-NL" dirty="0"/>
              <a:t> antwoordde: </a:t>
            </a:r>
            <a:r>
              <a:rPr lang="nl-NL" i="1" dirty="0"/>
              <a:t>“Ik doe dit omdat ik ziek ben.”</a:t>
            </a:r>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127803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nl-NL" dirty="0"/>
              <a:t>Deze zithouding wordt de zithouding van </a:t>
            </a:r>
            <a:r>
              <a:rPr lang="nl-NL" i="1" dirty="0"/>
              <a:t>at-</a:t>
            </a:r>
            <a:r>
              <a:rPr lang="nl-NL" i="1" dirty="0" err="1"/>
              <a:t>Tawarroek</a:t>
            </a:r>
            <a:r>
              <a:rPr lang="nl-NL" dirty="0"/>
              <a:t> genoemd. Deze zithouding geldt binnen al-</a:t>
            </a:r>
            <a:r>
              <a:rPr lang="nl-NL" dirty="0" err="1"/>
              <a:t>Maalikiyyah</a:t>
            </a:r>
            <a:r>
              <a:rPr lang="nl-NL" dirty="0"/>
              <a:t> voor zowel de man alsook vrouw voor zowel de eerste alsook de tweede </a:t>
            </a:r>
            <a:r>
              <a:rPr lang="nl-NL" i="1" dirty="0" err="1"/>
              <a:t>Tashahhoed</a:t>
            </a:r>
            <a:r>
              <a:rPr lang="nl-NL" dirty="0"/>
              <a:t>, zoals </a:t>
            </a:r>
            <a:r>
              <a:rPr lang="nl-NL" dirty="0" err="1"/>
              <a:t>imaam</a:t>
            </a:r>
            <a:r>
              <a:rPr lang="nl-NL" dirty="0"/>
              <a:t> </a:t>
            </a:r>
            <a:r>
              <a:rPr lang="nl-NL" dirty="0" err="1"/>
              <a:t>ibn</a:t>
            </a:r>
            <a:r>
              <a:rPr lang="nl-NL" dirty="0"/>
              <a:t> ‘</a:t>
            </a:r>
            <a:r>
              <a:rPr lang="nl-NL" dirty="0" err="1"/>
              <a:t>Abdoel</a:t>
            </a:r>
            <a:r>
              <a:rPr lang="nl-NL" dirty="0"/>
              <a:t> Barr en anderen hebben </a:t>
            </a:r>
            <a:r>
              <a:rPr lang="nl-NL" dirty="0" smtClean="0"/>
              <a:t>aangegeven.</a:t>
            </a:r>
            <a:endParaRPr lang="nl-NL" baseline="30000" dirty="0"/>
          </a:p>
          <a:p>
            <a:r>
              <a:rPr lang="nl-NL" b="1" dirty="0"/>
              <a:t>14. Het plaatsen van de handpalmen op de knieën tijdens de neerbuiging.</a:t>
            </a:r>
            <a:r>
              <a:rPr lang="nl-NL" dirty="0"/>
              <a:t> </a:t>
            </a:r>
          </a:p>
          <a:p>
            <a:r>
              <a:rPr lang="nl-NL" b="1" dirty="0"/>
              <a:t>15. De knieën rechthouden. </a:t>
            </a:r>
            <a:r>
              <a:rPr lang="nl-NL" dirty="0"/>
              <a:t>Het bewijs hiervoor is het feit dat de profeet zijn rug recht hield. Het is niet mogelijk om dit te realiseren zonder de knieën recht te houden. </a:t>
            </a:r>
          </a:p>
          <a:p>
            <a:r>
              <a:rPr lang="nl-NL" b="1" dirty="0"/>
              <a:t>16. Dat de volgeling reciteert tijdens het stille gebed. </a:t>
            </a:r>
            <a:r>
              <a:rPr lang="nl-NL" dirty="0"/>
              <a:t>Wij hebben reeds uitgelegd dat al-</a:t>
            </a:r>
            <a:r>
              <a:rPr lang="nl-NL" dirty="0" err="1"/>
              <a:t>Maaikiyyah</a:t>
            </a:r>
            <a:r>
              <a:rPr lang="nl-NL" dirty="0"/>
              <a:t> het reciteren van zowel al-</a:t>
            </a:r>
            <a:r>
              <a:rPr lang="nl-NL" dirty="0" err="1"/>
              <a:t>Faatih’ah</a:t>
            </a:r>
            <a:r>
              <a:rPr lang="nl-NL" dirty="0"/>
              <a:t> alsook de </a:t>
            </a:r>
            <a:r>
              <a:rPr lang="nl-NL" i="1" dirty="0" err="1"/>
              <a:t>Soewar</a:t>
            </a:r>
            <a:r>
              <a:rPr lang="nl-NL" dirty="0"/>
              <a:t> niet als een verplichting ziet voor de volgeling. Echter, dit is wel aanbevolen. </a:t>
            </a:r>
          </a:p>
          <a:p>
            <a:r>
              <a:rPr lang="nl-NL" b="1" dirty="0"/>
              <a:t>17. Het plaatsen van de handen ter hoogte van de oren tijdens de neerwerping. </a:t>
            </a:r>
            <a:r>
              <a:rPr lang="nl-NL" dirty="0"/>
              <a:t>Dit behoort tot de volmaakte neerwerping. Het is namelijk verhaald door </a:t>
            </a:r>
            <a:r>
              <a:rPr lang="nl-NL" dirty="0" err="1"/>
              <a:t>Aboe</a:t>
            </a:r>
            <a:r>
              <a:rPr lang="nl-NL" dirty="0"/>
              <a:t> </a:t>
            </a:r>
            <a:r>
              <a:rPr lang="nl-NL" dirty="0" err="1"/>
              <a:t>Ish’aaq</a:t>
            </a:r>
            <a:r>
              <a:rPr lang="nl-NL" dirty="0"/>
              <a:t> dat hij al-</a:t>
            </a:r>
            <a:r>
              <a:rPr lang="nl-NL" dirty="0" err="1"/>
              <a:t>Baraa</a:t>
            </a:r>
            <a:r>
              <a:rPr lang="nl-NL" dirty="0"/>
              <a:t>-e </a:t>
            </a:r>
            <a:r>
              <a:rPr lang="nl-NL" dirty="0" err="1"/>
              <a:t>ibn</a:t>
            </a:r>
            <a:r>
              <a:rPr lang="nl-NL" dirty="0"/>
              <a:t> ‘</a:t>
            </a:r>
            <a:r>
              <a:rPr lang="nl-NL" dirty="0" err="1"/>
              <a:t>Aazib</a:t>
            </a:r>
            <a:r>
              <a:rPr lang="nl-NL" dirty="0"/>
              <a:t> vroeg: </a:t>
            </a:r>
            <a:r>
              <a:rPr lang="nl-NL" i="1" dirty="0"/>
              <a:t>“Waar plaatste de profeet zijn gezicht tijdens de neerwerping?” Hij antwoordde: “Tussen zijn handen</a:t>
            </a:r>
            <a:r>
              <a:rPr lang="nl-NL" i="1" dirty="0" smtClean="0"/>
              <a:t>.”</a:t>
            </a:r>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91230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nl-NL" b="1" dirty="0"/>
              <a:t>18. Het opheffen van de handen, bij het doen van de openingstakbier, ter hoogte van zijn oren. </a:t>
            </a:r>
            <a:endParaRPr lang="nl-NL" b="1" dirty="0" smtClean="0"/>
          </a:p>
          <a:p>
            <a:r>
              <a:rPr lang="nl-NL" dirty="0" smtClean="0"/>
              <a:t>Het </a:t>
            </a:r>
            <a:r>
              <a:rPr lang="nl-NL" dirty="0"/>
              <a:t>is verhaald op gezag van ‘</a:t>
            </a:r>
            <a:r>
              <a:rPr lang="nl-NL" dirty="0" err="1"/>
              <a:t>Abdoellaah</a:t>
            </a:r>
            <a:r>
              <a:rPr lang="nl-NL" dirty="0"/>
              <a:t> </a:t>
            </a:r>
            <a:r>
              <a:rPr lang="nl-NL" dirty="0" err="1"/>
              <a:t>ibn</a:t>
            </a:r>
            <a:r>
              <a:rPr lang="nl-NL" dirty="0"/>
              <a:t> ‘</a:t>
            </a:r>
            <a:r>
              <a:rPr lang="nl-NL" dirty="0" err="1"/>
              <a:t>Omar</a:t>
            </a:r>
            <a:r>
              <a:rPr lang="nl-NL" dirty="0"/>
              <a:t>: </a:t>
            </a:r>
            <a:r>
              <a:rPr lang="nl-NL" i="1" dirty="0"/>
              <a:t>“Dat de boodschapper van Allah gewoon was zijn handen op te heffen ter hoogte van zijn schouders als hij zijn gebed begon.”</a:t>
            </a:r>
            <a:r>
              <a:rPr lang="nl-NL" dirty="0"/>
              <a:t> </a:t>
            </a:r>
            <a:endParaRPr lang="nl-NL" dirty="0" smtClean="0"/>
          </a:p>
          <a:p>
            <a:r>
              <a:rPr lang="nl-NL" dirty="0"/>
              <a:t>De meest bekende mening binnen al-</a:t>
            </a:r>
            <a:r>
              <a:rPr lang="nl-NL" dirty="0" err="1"/>
              <a:t>Maalikiyyah</a:t>
            </a:r>
            <a:r>
              <a:rPr lang="nl-NL" dirty="0"/>
              <a:t> is dat men enkel de handen dient op te heffen tijdens de openingstakbier en niet bij het verrichten van de neerbuigen of bij het omhoog komen uit de neerbuiging. </a:t>
            </a:r>
            <a:endParaRPr lang="nl-NL" dirty="0" smtClean="0"/>
          </a:p>
          <a:p>
            <a:r>
              <a:rPr lang="nl-NL" dirty="0" err="1" smtClean="0"/>
              <a:t>Maalik</a:t>
            </a:r>
            <a:r>
              <a:rPr lang="nl-NL" dirty="0" smtClean="0"/>
              <a:t> </a:t>
            </a:r>
            <a:r>
              <a:rPr lang="nl-NL" dirty="0"/>
              <a:t>zei: </a:t>
            </a:r>
            <a:r>
              <a:rPr lang="nl-NL" i="1" dirty="0"/>
              <a:t>“Ik weet niet dat de handen worden opgeheven bij iets anders dan de openingstakbier. Niet bij het omhoog komen of bij het naar beneden gaan, behalve bij het beginnen van het gebed</a:t>
            </a:r>
            <a:r>
              <a:rPr lang="nl-NL" i="1" dirty="0" smtClean="0"/>
              <a:t>.”</a:t>
            </a:r>
          </a:p>
          <a:p>
            <a:r>
              <a:rPr lang="nl-NL" dirty="0" err="1" smtClean="0"/>
              <a:t>Ibn</a:t>
            </a:r>
            <a:r>
              <a:rPr lang="nl-NL" dirty="0" smtClean="0"/>
              <a:t> </a:t>
            </a:r>
            <a:r>
              <a:rPr lang="nl-NL" dirty="0"/>
              <a:t>al-</a:t>
            </a:r>
            <a:r>
              <a:rPr lang="nl-NL" dirty="0" err="1"/>
              <a:t>Qaasim</a:t>
            </a:r>
            <a:r>
              <a:rPr lang="nl-NL" dirty="0"/>
              <a:t> zei: </a:t>
            </a:r>
            <a:r>
              <a:rPr lang="nl-NL" i="1" dirty="0"/>
              <a:t>“</a:t>
            </a:r>
            <a:r>
              <a:rPr lang="nl-NL" i="1" dirty="0" err="1"/>
              <a:t>Imaam</a:t>
            </a:r>
            <a:r>
              <a:rPr lang="nl-NL" i="1" dirty="0"/>
              <a:t> </a:t>
            </a:r>
            <a:r>
              <a:rPr lang="nl-NL" i="1" dirty="0" err="1"/>
              <a:t>Maalik</a:t>
            </a:r>
            <a:r>
              <a:rPr lang="nl-NL" i="1" dirty="0"/>
              <a:t> was van mening dat het opheffen van de handen zwak was, behalve bij de openingstakbier</a:t>
            </a:r>
            <a:r>
              <a:rPr lang="nl-NL" i="1" dirty="0" smtClean="0"/>
              <a:t>.”</a:t>
            </a:r>
            <a:endParaRPr lang="nl-NL" dirty="0" smtClean="0"/>
          </a:p>
          <a:p>
            <a:r>
              <a:rPr lang="nl-NL" dirty="0" smtClean="0"/>
              <a:t>Als </a:t>
            </a:r>
            <a:r>
              <a:rPr lang="nl-NL" dirty="0"/>
              <a:t>bewijs voor deze uitspraak wordt de uitspraak van </a:t>
            </a:r>
            <a:r>
              <a:rPr lang="nl-NL" dirty="0" smtClean="0"/>
              <a:t>‘</a:t>
            </a:r>
            <a:r>
              <a:rPr lang="nl-NL" dirty="0" err="1"/>
              <a:t>Abdoellaah</a:t>
            </a:r>
            <a:r>
              <a:rPr lang="nl-NL" dirty="0"/>
              <a:t> </a:t>
            </a:r>
            <a:r>
              <a:rPr lang="nl-NL" dirty="0" err="1"/>
              <a:t>ibn</a:t>
            </a:r>
            <a:r>
              <a:rPr lang="nl-NL" dirty="0"/>
              <a:t> </a:t>
            </a:r>
            <a:r>
              <a:rPr lang="nl-NL" dirty="0" err="1"/>
              <a:t>Mas’oed</a:t>
            </a:r>
            <a:r>
              <a:rPr lang="nl-NL" dirty="0"/>
              <a:t> aangehaald die tegen zijn leerlingen zei: </a:t>
            </a:r>
            <a:r>
              <a:rPr lang="nl-NL" i="1" dirty="0"/>
              <a:t>“Zal ik jullie niet leiden in het gebed precies zoals de boodschapper van Allah dat ook deed? Hij verrichtte het gebed en hij hief zijn handen niet op behalve de eerste keer</a:t>
            </a:r>
            <a:r>
              <a:rPr lang="nl-NL" i="1" dirty="0" smtClean="0"/>
              <a:t>.” </a:t>
            </a:r>
            <a:r>
              <a:rPr lang="nl-NL" dirty="0" smtClean="0"/>
              <a:t>[zwak </a:t>
            </a:r>
            <a:r>
              <a:rPr lang="nl-NL" dirty="0"/>
              <a:t>verklaard door al-</a:t>
            </a:r>
            <a:r>
              <a:rPr lang="nl-NL" dirty="0" err="1"/>
              <a:t>Boekhaarie</a:t>
            </a:r>
            <a:r>
              <a:rPr lang="nl-NL" dirty="0"/>
              <a:t>, </a:t>
            </a:r>
            <a:r>
              <a:rPr lang="nl-NL" dirty="0" err="1"/>
              <a:t>imaam</a:t>
            </a:r>
            <a:r>
              <a:rPr lang="nl-NL" dirty="0"/>
              <a:t> </a:t>
            </a:r>
            <a:r>
              <a:rPr lang="nl-NL" dirty="0" err="1"/>
              <a:t>Ah’mad</a:t>
            </a:r>
            <a:r>
              <a:rPr lang="nl-NL" dirty="0"/>
              <a:t>, </a:t>
            </a:r>
            <a:r>
              <a:rPr lang="nl-NL" dirty="0" err="1"/>
              <a:t>Yah’yaa</a:t>
            </a:r>
            <a:r>
              <a:rPr lang="nl-NL" dirty="0"/>
              <a:t> </a:t>
            </a:r>
            <a:r>
              <a:rPr lang="nl-NL" dirty="0" err="1"/>
              <a:t>ibn</a:t>
            </a:r>
            <a:r>
              <a:rPr lang="nl-NL" dirty="0"/>
              <a:t> </a:t>
            </a:r>
            <a:r>
              <a:rPr lang="nl-NL" dirty="0" err="1"/>
              <a:t>Ma’ien</a:t>
            </a:r>
            <a:r>
              <a:rPr lang="nl-NL" dirty="0"/>
              <a:t>, al-</a:t>
            </a:r>
            <a:r>
              <a:rPr lang="nl-NL" dirty="0" err="1"/>
              <a:t>Bayhaqie</a:t>
            </a:r>
            <a:r>
              <a:rPr lang="nl-NL" dirty="0"/>
              <a:t>, </a:t>
            </a:r>
            <a:r>
              <a:rPr lang="nl-NL" dirty="0" smtClean="0"/>
              <a:t>ad-</a:t>
            </a:r>
            <a:r>
              <a:rPr lang="nl-NL" dirty="0" err="1" smtClean="0"/>
              <a:t>Daaroqotnie</a:t>
            </a:r>
            <a:r>
              <a:rPr lang="nl-NL" dirty="0" smtClean="0"/>
              <a:t>]</a:t>
            </a:r>
            <a:endParaRPr lang="nl-NL" dirty="0"/>
          </a:p>
          <a:p>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424215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nl-NL" b="1" dirty="0"/>
              <a:t>18. Het opheffen van de handen, bij het doen van de openingstakbier, ter hoogte van zijn oren. </a:t>
            </a:r>
            <a:endParaRPr lang="nl-NL" b="1" dirty="0" smtClean="0"/>
          </a:p>
          <a:p>
            <a:r>
              <a:rPr lang="nl-NL" dirty="0" smtClean="0"/>
              <a:t>Het </a:t>
            </a:r>
            <a:r>
              <a:rPr lang="nl-NL" dirty="0"/>
              <a:t>is verhaald op gezag van ‘</a:t>
            </a:r>
            <a:r>
              <a:rPr lang="nl-NL" dirty="0" err="1"/>
              <a:t>Abdoellaah</a:t>
            </a:r>
            <a:r>
              <a:rPr lang="nl-NL" dirty="0"/>
              <a:t> </a:t>
            </a:r>
            <a:r>
              <a:rPr lang="nl-NL" dirty="0" err="1"/>
              <a:t>ibn</a:t>
            </a:r>
            <a:r>
              <a:rPr lang="nl-NL" dirty="0"/>
              <a:t> ‘</a:t>
            </a:r>
            <a:r>
              <a:rPr lang="nl-NL" dirty="0" err="1"/>
              <a:t>Omar</a:t>
            </a:r>
            <a:r>
              <a:rPr lang="nl-NL" dirty="0"/>
              <a:t>: </a:t>
            </a:r>
            <a:r>
              <a:rPr lang="nl-NL" i="1" dirty="0"/>
              <a:t>“Dat de boodschapper van Allah gewoon was zijn handen op te heffen ter hoogte van zijn schouders als hij zijn gebed begon.”</a:t>
            </a:r>
            <a:r>
              <a:rPr lang="nl-NL" dirty="0"/>
              <a:t> </a:t>
            </a:r>
            <a:endParaRPr lang="nl-NL" dirty="0" smtClean="0"/>
          </a:p>
          <a:p>
            <a:r>
              <a:rPr lang="nl-NL" dirty="0"/>
              <a:t>De meest bekende mening binnen al-</a:t>
            </a:r>
            <a:r>
              <a:rPr lang="nl-NL" dirty="0" err="1"/>
              <a:t>Maalikiyyah</a:t>
            </a:r>
            <a:r>
              <a:rPr lang="nl-NL" dirty="0"/>
              <a:t> is dat men enkel de handen dient op te heffen tijdens de openingstakbier en niet bij het verrichten van de neerbuigen of bij het omhoog komen uit de neerbuiging. </a:t>
            </a:r>
            <a:endParaRPr lang="nl-NL" dirty="0" smtClean="0"/>
          </a:p>
          <a:p>
            <a:r>
              <a:rPr lang="nl-NL" dirty="0" err="1" smtClean="0"/>
              <a:t>Maalik</a:t>
            </a:r>
            <a:r>
              <a:rPr lang="nl-NL" dirty="0" smtClean="0"/>
              <a:t> </a:t>
            </a:r>
            <a:r>
              <a:rPr lang="nl-NL" dirty="0"/>
              <a:t>zei: </a:t>
            </a:r>
            <a:r>
              <a:rPr lang="nl-NL" i="1" dirty="0"/>
              <a:t>“Ik weet niet dat de handen worden opgeheven bij iets anders dan de openingstakbier. Niet bij het omhoog komen of bij het naar beneden gaan, behalve bij het beginnen van het gebed</a:t>
            </a:r>
            <a:r>
              <a:rPr lang="nl-NL" i="1" dirty="0" smtClean="0"/>
              <a:t>.”</a:t>
            </a:r>
          </a:p>
          <a:p>
            <a:r>
              <a:rPr lang="nl-NL" dirty="0" err="1" smtClean="0"/>
              <a:t>Ibn</a:t>
            </a:r>
            <a:r>
              <a:rPr lang="nl-NL" dirty="0" smtClean="0"/>
              <a:t> </a:t>
            </a:r>
            <a:r>
              <a:rPr lang="nl-NL" dirty="0"/>
              <a:t>al-</a:t>
            </a:r>
            <a:r>
              <a:rPr lang="nl-NL" dirty="0" err="1"/>
              <a:t>Qaasim</a:t>
            </a:r>
            <a:r>
              <a:rPr lang="nl-NL" dirty="0"/>
              <a:t> zei: </a:t>
            </a:r>
            <a:r>
              <a:rPr lang="nl-NL" i="1" dirty="0"/>
              <a:t>“</a:t>
            </a:r>
            <a:r>
              <a:rPr lang="nl-NL" i="1" dirty="0" err="1"/>
              <a:t>Imaam</a:t>
            </a:r>
            <a:r>
              <a:rPr lang="nl-NL" i="1" dirty="0"/>
              <a:t> </a:t>
            </a:r>
            <a:r>
              <a:rPr lang="nl-NL" i="1" dirty="0" err="1"/>
              <a:t>Maalik</a:t>
            </a:r>
            <a:r>
              <a:rPr lang="nl-NL" i="1" dirty="0"/>
              <a:t> was van mening dat het opheffen van de handen zwak was, behalve bij de openingstakbier</a:t>
            </a:r>
            <a:r>
              <a:rPr lang="nl-NL" i="1" dirty="0" smtClean="0"/>
              <a:t>.”</a:t>
            </a:r>
            <a:endParaRPr lang="nl-NL" dirty="0" smtClean="0"/>
          </a:p>
          <a:p>
            <a:r>
              <a:rPr lang="nl-NL" dirty="0" smtClean="0"/>
              <a:t>Als </a:t>
            </a:r>
            <a:r>
              <a:rPr lang="nl-NL" dirty="0"/>
              <a:t>bewijs voor deze uitspraak wordt de uitspraak van </a:t>
            </a:r>
            <a:r>
              <a:rPr lang="nl-NL" dirty="0" smtClean="0"/>
              <a:t>‘</a:t>
            </a:r>
            <a:r>
              <a:rPr lang="nl-NL" dirty="0" err="1"/>
              <a:t>Abdoellaah</a:t>
            </a:r>
            <a:r>
              <a:rPr lang="nl-NL" dirty="0"/>
              <a:t> </a:t>
            </a:r>
            <a:r>
              <a:rPr lang="nl-NL" dirty="0" err="1"/>
              <a:t>ibn</a:t>
            </a:r>
            <a:r>
              <a:rPr lang="nl-NL" dirty="0"/>
              <a:t> </a:t>
            </a:r>
            <a:r>
              <a:rPr lang="nl-NL" dirty="0" err="1"/>
              <a:t>Mas’oed</a:t>
            </a:r>
            <a:r>
              <a:rPr lang="nl-NL" dirty="0"/>
              <a:t> aangehaald die tegen zijn leerlingen zei: </a:t>
            </a:r>
            <a:r>
              <a:rPr lang="nl-NL" i="1" dirty="0"/>
              <a:t>“Zal ik jullie niet leiden in het gebed precies zoals de boodschapper van Allah dat ook deed? Hij verrichtte het gebed en hij hief zijn handen niet op behalve de eerste keer</a:t>
            </a:r>
            <a:r>
              <a:rPr lang="nl-NL" i="1" dirty="0" smtClean="0"/>
              <a:t>.” </a:t>
            </a:r>
            <a:r>
              <a:rPr lang="nl-NL" dirty="0" smtClean="0"/>
              <a:t>[zwak </a:t>
            </a:r>
            <a:r>
              <a:rPr lang="nl-NL" dirty="0"/>
              <a:t>verklaard door al-</a:t>
            </a:r>
            <a:r>
              <a:rPr lang="nl-NL" dirty="0" err="1"/>
              <a:t>Boekhaarie</a:t>
            </a:r>
            <a:r>
              <a:rPr lang="nl-NL" dirty="0"/>
              <a:t>, </a:t>
            </a:r>
            <a:r>
              <a:rPr lang="nl-NL" dirty="0" err="1"/>
              <a:t>imaam</a:t>
            </a:r>
            <a:r>
              <a:rPr lang="nl-NL" dirty="0"/>
              <a:t> </a:t>
            </a:r>
            <a:r>
              <a:rPr lang="nl-NL" dirty="0" err="1"/>
              <a:t>Ah’mad</a:t>
            </a:r>
            <a:r>
              <a:rPr lang="nl-NL" dirty="0"/>
              <a:t>, </a:t>
            </a:r>
            <a:r>
              <a:rPr lang="nl-NL" dirty="0" err="1"/>
              <a:t>Yah’yaa</a:t>
            </a:r>
            <a:r>
              <a:rPr lang="nl-NL" dirty="0"/>
              <a:t> </a:t>
            </a:r>
            <a:r>
              <a:rPr lang="nl-NL" dirty="0" err="1"/>
              <a:t>ibn</a:t>
            </a:r>
            <a:r>
              <a:rPr lang="nl-NL" dirty="0"/>
              <a:t> </a:t>
            </a:r>
            <a:r>
              <a:rPr lang="nl-NL" dirty="0" err="1"/>
              <a:t>Ma’ien</a:t>
            </a:r>
            <a:r>
              <a:rPr lang="nl-NL" dirty="0"/>
              <a:t>, al-</a:t>
            </a:r>
            <a:r>
              <a:rPr lang="nl-NL" dirty="0" err="1"/>
              <a:t>Bayhaqie</a:t>
            </a:r>
            <a:r>
              <a:rPr lang="nl-NL" dirty="0"/>
              <a:t>, </a:t>
            </a:r>
            <a:r>
              <a:rPr lang="nl-NL" dirty="0" smtClean="0"/>
              <a:t>ad-</a:t>
            </a:r>
            <a:r>
              <a:rPr lang="nl-NL" dirty="0" err="1" smtClean="0"/>
              <a:t>Daaroqotnie</a:t>
            </a:r>
            <a:r>
              <a:rPr lang="nl-NL" dirty="0" smtClean="0"/>
              <a:t>]</a:t>
            </a:r>
            <a:endParaRPr lang="nl-NL" dirty="0"/>
          </a:p>
          <a:p>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293304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nl-NL" dirty="0"/>
              <a:t>Het is tevens verhaald op gezag van ‘</a:t>
            </a:r>
            <a:r>
              <a:rPr lang="nl-NL" dirty="0" err="1"/>
              <a:t>Abdoellaah</a:t>
            </a:r>
            <a:r>
              <a:rPr lang="nl-NL" dirty="0"/>
              <a:t> </a:t>
            </a:r>
            <a:r>
              <a:rPr lang="nl-NL" dirty="0" err="1"/>
              <a:t>ibn</a:t>
            </a:r>
            <a:r>
              <a:rPr lang="nl-NL" dirty="0"/>
              <a:t> ‘</a:t>
            </a:r>
            <a:r>
              <a:rPr lang="nl-NL" dirty="0" err="1"/>
              <a:t>Omar</a:t>
            </a:r>
            <a:r>
              <a:rPr lang="nl-NL" dirty="0"/>
              <a:t> </a:t>
            </a:r>
            <a:r>
              <a:rPr lang="nl-NL" i="1" dirty="0"/>
              <a:t>“dat de boodschapper van Allah gewoon was om zijn handen op te heffen ter hoogte van zijn schouders als hij begon met zijn gebed, als hij de </a:t>
            </a:r>
            <a:r>
              <a:rPr lang="nl-NL" i="1" dirty="0" err="1"/>
              <a:t>Takbier</a:t>
            </a:r>
            <a:r>
              <a:rPr lang="nl-NL" i="1" dirty="0"/>
              <a:t> deed voor de neerbuiging en als hij zijn hoofd ophief uit de neerbuiging dan deed hij zijn handen ook omhoog.”</a:t>
            </a:r>
            <a:endParaRPr lang="nl-NL" dirty="0"/>
          </a:p>
          <a:p>
            <a:r>
              <a:rPr lang="nl-NL" dirty="0" smtClean="0"/>
              <a:t>Het </a:t>
            </a:r>
            <a:r>
              <a:rPr lang="nl-NL" dirty="0"/>
              <a:t>is ook verhaald door </a:t>
            </a:r>
            <a:r>
              <a:rPr lang="nl-NL" dirty="0" err="1"/>
              <a:t>imaam</a:t>
            </a:r>
            <a:r>
              <a:rPr lang="nl-NL" dirty="0"/>
              <a:t> </a:t>
            </a:r>
            <a:r>
              <a:rPr lang="nl-NL" dirty="0" err="1"/>
              <a:t>Maalik</a:t>
            </a:r>
            <a:r>
              <a:rPr lang="nl-NL" dirty="0"/>
              <a:t> (!) verhaald op gezag van ‘</a:t>
            </a:r>
            <a:r>
              <a:rPr lang="nl-NL" dirty="0" err="1"/>
              <a:t>Abdoellaah</a:t>
            </a:r>
            <a:r>
              <a:rPr lang="nl-NL" dirty="0"/>
              <a:t> </a:t>
            </a:r>
            <a:r>
              <a:rPr lang="nl-NL" dirty="0" err="1"/>
              <a:t>ibn</a:t>
            </a:r>
            <a:r>
              <a:rPr lang="nl-NL" dirty="0"/>
              <a:t> ‘</a:t>
            </a:r>
            <a:r>
              <a:rPr lang="nl-NL" dirty="0" err="1"/>
              <a:t>Omar</a:t>
            </a:r>
            <a:r>
              <a:rPr lang="nl-NL" dirty="0"/>
              <a:t> “</a:t>
            </a:r>
            <a:r>
              <a:rPr lang="nl-NL" i="1" dirty="0"/>
              <a:t>dat de boodschapper van Allah gewoon was, als hij zijn gebed begon, om zijn handen op te heffen ter hoogte van zijn schouders. Als hij zijn hoofd ophief uit de neerbuiging dan hief hij zijn handen ook op en zei hij: “Sami’ </a:t>
            </a:r>
            <a:r>
              <a:rPr lang="nl-NL" i="1" dirty="0" err="1"/>
              <a:t>Allaahoe</a:t>
            </a:r>
            <a:r>
              <a:rPr lang="nl-NL" i="1" dirty="0"/>
              <a:t> liman </a:t>
            </a:r>
            <a:r>
              <a:rPr lang="nl-NL" i="1" dirty="0" err="1"/>
              <a:t>h’amidah</a:t>
            </a:r>
            <a:r>
              <a:rPr lang="nl-NL" i="1" dirty="0"/>
              <a:t>, </a:t>
            </a:r>
            <a:r>
              <a:rPr lang="nl-NL" i="1" dirty="0" err="1"/>
              <a:t>Rabbanaa</a:t>
            </a:r>
            <a:r>
              <a:rPr lang="nl-NL" i="1" dirty="0"/>
              <a:t> </a:t>
            </a:r>
            <a:r>
              <a:rPr lang="nl-NL" i="1" dirty="0" err="1"/>
              <a:t>walaka</a:t>
            </a:r>
            <a:r>
              <a:rPr lang="nl-NL" i="1" dirty="0"/>
              <a:t>-l </a:t>
            </a:r>
            <a:r>
              <a:rPr lang="nl-NL" i="1" dirty="0" err="1"/>
              <a:t>h’amd</a:t>
            </a:r>
            <a:r>
              <a:rPr lang="nl-NL" i="1" dirty="0"/>
              <a:t>.” En hij deed dat niet bij de neerwerping (d.w.z. zijn handen opheffen).”</a:t>
            </a:r>
            <a:r>
              <a:rPr lang="nl-NL" baseline="30000" dirty="0">
                <a:hlinkClick r:id="rId3" action="ppaction://hlinkfile"/>
              </a:rPr>
              <a:t>1</a:t>
            </a:r>
            <a:endParaRPr lang="nl-NL" dirty="0"/>
          </a:p>
          <a:p>
            <a:r>
              <a:rPr lang="nl-NL" dirty="0"/>
              <a:t>Daarnaast is deze uitspraak overgeleverd van meerdere metgezellen zoals </a:t>
            </a:r>
            <a:r>
              <a:rPr lang="nl-NL" dirty="0" err="1"/>
              <a:t>Djaabir</a:t>
            </a:r>
            <a:r>
              <a:rPr lang="nl-NL" dirty="0"/>
              <a:t> </a:t>
            </a:r>
            <a:r>
              <a:rPr lang="nl-NL" dirty="0" err="1"/>
              <a:t>ibn</a:t>
            </a:r>
            <a:r>
              <a:rPr lang="nl-NL" dirty="0"/>
              <a:t> ‘</a:t>
            </a:r>
            <a:r>
              <a:rPr lang="nl-NL" dirty="0" err="1"/>
              <a:t>Abdiellaah</a:t>
            </a:r>
            <a:r>
              <a:rPr lang="nl-NL" dirty="0"/>
              <a:t>, </a:t>
            </a:r>
            <a:r>
              <a:rPr lang="nl-NL" dirty="0" err="1"/>
              <a:t>Aboe</a:t>
            </a:r>
            <a:r>
              <a:rPr lang="nl-NL" dirty="0"/>
              <a:t> </a:t>
            </a:r>
            <a:r>
              <a:rPr lang="nl-NL" dirty="0" err="1"/>
              <a:t>Hoerairah</a:t>
            </a:r>
            <a:r>
              <a:rPr lang="nl-NL" dirty="0"/>
              <a:t>, </a:t>
            </a:r>
            <a:r>
              <a:rPr lang="nl-NL" dirty="0" err="1"/>
              <a:t>Anas</a:t>
            </a:r>
            <a:r>
              <a:rPr lang="nl-NL" dirty="0"/>
              <a:t> </a:t>
            </a:r>
            <a:r>
              <a:rPr lang="nl-NL" dirty="0" err="1"/>
              <a:t>ibn</a:t>
            </a:r>
            <a:r>
              <a:rPr lang="nl-NL" dirty="0"/>
              <a:t> </a:t>
            </a:r>
            <a:r>
              <a:rPr lang="nl-NL" dirty="0" err="1"/>
              <a:t>Maalik</a:t>
            </a:r>
            <a:r>
              <a:rPr lang="nl-NL" dirty="0"/>
              <a:t>, ‘</a:t>
            </a:r>
            <a:r>
              <a:rPr lang="nl-NL" dirty="0" err="1"/>
              <a:t>Abdoellaah</a:t>
            </a:r>
            <a:r>
              <a:rPr lang="nl-NL" dirty="0"/>
              <a:t> </a:t>
            </a:r>
            <a:r>
              <a:rPr lang="nl-NL" dirty="0" err="1"/>
              <a:t>ibn</a:t>
            </a:r>
            <a:r>
              <a:rPr lang="nl-NL" dirty="0"/>
              <a:t> ‘</a:t>
            </a:r>
            <a:r>
              <a:rPr lang="nl-NL" dirty="0" err="1"/>
              <a:t>Abbaas</a:t>
            </a:r>
            <a:r>
              <a:rPr lang="nl-NL" dirty="0"/>
              <a:t> en ‘</a:t>
            </a:r>
            <a:r>
              <a:rPr lang="nl-NL" dirty="0" err="1"/>
              <a:t>Abdoellaah</a:t>
            </a:r>
            <a:r>
              <a:rPr lang="nl-NL" dirty="0"/>
              <a:t> </a:t>
            </a:r>
            <a:r>
              <a:rPr lang="nl-NL" dirty="0" err="1"/>
              <a:t>ibn</a:t>
            </a:r>
            <a:r>
              <a:rPr lang="nl-NL" dirty="0"/>
              <a:t> </a:t>
            </a:r>
            <a:r>
              <a:rPr lang="nl-NL" dirty="0" err="1"/>
              <a:t>az-Zobayr</a:t>
            </a:r>
            <a:r>
              <a:rPr lang="nl-NL" dirty="0"/>
              <a:t>.</a:t>
            </a:r>
          </a:p>
          <a:p>
            <a:r>
              <a:rPr lang="nl-NL" dirty="0" err="1"/>
              <a:t>Imaam</a:t>
            </a:r>
            <a:r>
              <a:rPr lang="nl-NL" dirty="0"/>
              <a:t> al-</a:t>
            </a:r>
            <a:r>
              <a:rPr lang="nl-NL" dirty="0" err="1"/>
              <a:t>Boekhaarie</a:t>
            </a:r>
            <a:r>
              <a:rPr lang="nl-NL" dirty="0"/>
              <a:t> heeft zelfs een heel boek geschreven over dit onderwerp met als titel </a:t>
            </a:r>
            <a:r>
              <a:rPr lang="nl-NL" i="1" dirty="0"/>
              <a:t>“</a:t>
            </a:r>
            <a:r>
              <a:rPr lang="nl-NL" i="1" dirty="0" err="1"/>
              <a:t>Djoez</a:t>
            </a:r>
            <a:r>
              <a:rPr lang="nl-NL" i="1" dirty="0"/>
              <a:t>-e </a:t>
            </a:r>
            <a:r>
              <a:rPr lang="nl-NL" i="1" dirty="0" err="1"/>
              <a:t>fie</a:t>
            </a:r>
            <a:r>
              <a:rPr lang="nl-NL" i="1" dirty="0"/>
              <a:t> </a:t>
            </a:r>
            <a:r>
              <a:rPr lang="nl-NL" i="1" dirty="0" err="1"/>
              <a:t>raf</a:t>
            </a:r>
            <a:r>
              <a:rPr lang="nl-NL" i="1" dirty="0"/>
              <a:t>’ al-</a:t>
            </a:r>
            <a:r>
              <a:rPr lang="nl-NL" i="1" dirty="0" err="1"/>
              <a:t>yadayn</a:t>
            </a:r>
            <a:r>
              <a:rPr lang="nl-NL" i="1" dirty="0"/>
              <a:t>”</a:t>
            </a:r>
            <a:r>
              <a:rPr lang="nl-NL" dirty="0"/>
              <a:t> (een boekdeel over het opheffen van de handen). In dit boek heeft hij ook sterk uitgehaald naar degenen die een andere uitspraak dan deze aanhingen.</a:t>
            </a:r>
          </a:p>
          <a:p>
            <a:r>
              <a:rPr lang="nl-NL" dirty="0"/>
              <a:t>Het is </a:t>
            </a:r>
            <a:r>
              <a:rPr lang="nl-NL" dirty="0" smtClean="0"/>
              <a:t>belangrijk </a:t>
            </a:r>
            <a:r>
              <a:rPr lang="nl-NL" dirty="0"/>
              <a:t>om te vermelden dat </a:t>
            </a:r>
            <a:r>
              <a:rPr lang="nl-NL" dirty="0" err="1"/>
              <a:t>ibn</a:t>
            </a:r>
            <a:r>
              <a:rPr lang="nl-NL" dirty="0"/>
              <a:t> </a:t>
            </a:r>
            <a:r>
              <a:rPr lang="nl-NL" dirty="0" err="1"/>
              <a:t>Wahb</a:t>
            </a:r>
            <a:r>
              <a:rPr lang="nl-NL" dirty="0" smtClean="0"/>
              <a:t>, </a:t>
            </a:r>
            <a:r>
              <a:rPr lang="nl-NL" dirty="0" err="1" smtClean="0"/>
              <a:t>Ash-hab</a:t>
            </a:r>
            <a:r>
              <a:rPr lang="nl-NL" dirty="0" smtClean="0"/>
              <a:t>, </a:t>
            </a:r>
            <a:r>
              <a:rPr lang="nl-NL" dirty="0" err="1" smtClean="0"/>
              <a:t>ibn</a:t>
            </a:r>
            <a:r>
              <a:rPr lang="nl-NL" dirty="0" smtClean="0"/>
              <a:t> </a:t>
            </a:r>
            <a:r>
              <a:rPr lang="nl-NL" dirty="0" err="1" smtClean="0"/>
              <a:t>Naafi</a:t>
            </a:r>
            <a:r>
              <a:rPr lang="nl-NL" dirty="0" smtClean="0"/>
              <a:t>’, </a:t>
            </a:r>
            <a:r>
              <a:rPr lang="nl-NL" dirty="0" err="1" smtClean="0"/>
              <a:t>Abdoellaah</a:t>
            </a:r>
            <a:r>
              <a:rPr lang="nl-NL" dirty="0" smtClean="0"/>
              <a:t> </a:t>
            </a:r>
            <a:r>
              <a:rPr lang="nl-NL" dirty="0" err="1" smtClean="0"/>
              <a:t>ibn</a:t>
            </a:r>
            <a:r>
              <a:rPr lang="nl-NL" dirty="0" smtClean="0"/>
              <a:t> al-</a:t>
            </a:r>
            <a:r>
              <a:rPr lang="nl-NL" dirty="0" err="1" smtClean="0"/>
              <a:t>H’akam</a:t>
            </a:r>
            <a:r>
              <a:rPr lang="nl-NL" dirty="0" smtClean="0"/>
              <a:t>, directe leerlingen </a:t>
            </a:r>
            <a:r>
              <a:rPr lang="nl-NL" dirty="0"/>
              <a:t>van </a:t>
            </a:r>
            <a:r>
              <a:rPr lang="nl-NL" dirty="0" err="1"/>
              <a:t>Maalik</a:t>
            </a:r>
            <a:r>
              <a:rPr lang="nl-NL" dirty="0"/>
              <a:t>, </a:t>
            </a:r>
            <a:r>
              <a:rPr lang="nl-NL" dirty="0" smtClean="0"/>
              <a:t>hebben verhaald dat </a:t>
            </a:r>
            <a:r>
              <a:rPr lang="nl-NL" dirty="0" err="1"/>
              <a:t>imaam</a:t>
            </a:r>
            <a:r>
              <a:rPr lang="nl-NL" dirty="0"/>
              <a:t> </a:t>
            </a:r>
            <a:r>
              <a:rPr lang="nl-NL" dirty="0" err="1"/>
              <a:t>Maalik</a:t>
            </a:r>
            <a:r>
              <a:rPr lang="nl-NL" dirty="0"/>
              <a:t> van mening was dat men de handen dient op te heffen bij het verrichten van de neerbuiging en bij het omhoog </a:t>
            </a:r>
            <a:r>
              <a:rPr lang="nl-NL" dirty="0" smtClean="0"/>
              <a:t>komen. Tevens keurden zij de overlevering van </a:t>
            </a:r>
            <a:r>
              <a:rPr lang="nl-NL" dirty="0" err="1" smtClean="0"/>
              <a:t>ibn</a:t>
            </a:r>
            <a:r>
              <a:rPr lang="nl-NL" dirty="0" smtClean="0"/>
              <a:t> al-</a:t>
            </a:r>
            <a:r>
              <a:rPr lang="nl-NL" dirty="0" err="1" smtClean="0"/>
              <a:t>Qaasim</a:t>
            </a:r>
            <a:r>
              <a:rPr lang="nl-NL" dirty="0" smtClean="0"/>
              <a:t> af.</a:t>
            </a:r>
            <a:endParaRPr lang="nl-NL" dirty="0"/>
          </a:p>
          <a:p>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412387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nl-NL" b="1" dirty="0" smtClean="0"/>
              <a:t>19</a:t>
            </a:r>
            <a:r>
              <a:rPr lang="nl-NL" b="1" dirty="0"/>
              <a:t>. De lengte van de recitatie tijdens de gebeden.</a:t>
            </a:r>
            <a:endParaRPr lang="nl-NL" dirty="0"/>
          </a:p>
          <a:p>
            <a:r>
              <a:rPr lang="nl-NL" dirty="0"/>
              <a:t>Het is voorgeschreven om tijdens het ochtendgebed twee lange </a:t>
            </a:r>
            <a:r>
              <a:rPr lang="nl-NL" i="1" dirty="0" err="1"/>
              <a:t>Soewar</a:t>
            </a:r>
            <a:r>
              <a:rPr lang="nl-NL" i="1" dirty="0"/>
              <a:t> </a:t>
            </a:r>
            <a:r>
              <a:rPr lang="nl-NL" dirty="0"/>
              <a:t>te reciteren. Bij </a:t>
            </a:r>
            <a:r>
              <a:rPr lang="nl-NL" dirty="0" err="1"/>
              <a:t>adh-dhohr</a:t>
            </a:r>
            <a:r>
              <a:rPr lang="nl-NL" dirty="0"/>
              <a:t> is het voorgeschreven om ongeveer hetzelfde te reciteren als bij het ochtendgebed. Bij al-‘</a:t>
            </a:r>
            <a:r>
              <a:rPr lang="nl-NL" dirty="0" err="1"/>
              <a:t>Asr</a:t>
            </a:r>
            <a:r>
              <a:rPr lang="nl-NL" dirty="0"/>
              <a:t> en al-</a:t>
            </a:r>
            <a:r>
              <a:rPr lang="nl-NL" dirty="0" err="1"/>
              <a:t>maghreb</a:t>
            </a:r>
            <a:r>
              <a:rPr lang="nl-NL" dirty="0"/>
              <a:t> reciteert men korte </a:t>
            </a:r>
            <a:r>
              <a:rPr lang="nl-NL" i="1" dirty="0" err="1"/>
              <a:t>Soewar</a:t>
            </a:r>
            <a:r>
              <a:rPr lang="nl-NL" dirty="0"/>
              <a:t>. Nij al-‘</a:t>
            </a:r>
            <a:r>
              <a:rPr lang="nl-NL" dirty="0" err="1"/>
              <a:t>Ishaa</a:t>
            </a:r>
            <a:r>
              <a:rPr lang="nl-NL" dirty="0"/>
              <a:t>-e reciteert men </a:t>
            </a:r>
            <a:r>
              <a:rPr lang="nl-NL" i="1" dirty="0" err="1"/>
              <a:t>Soewar</a:t>
            </a:r>
            <a:r>
              <a:rPr lang="nl-NL" i="1" dirty="0"/>
              <a:t> </a:t>
            </a:r>
            <a:r>
              <a:rPr lang="nl-NL" dirty="0"/>
              <a:t>van middelmatige </a:t>
            </a:r>
            <a:r>
              <a:rPr lang="nl-NL" dirty="0" smtClean="0"/>
              <a:t>grootte.</a:t>
            </a:r>
          </a:p>
          <a:p>
            <a:r>
              <a:rPr lang="nl-NL" u="sng" dirty="0"/>
              <a:t>Samengevat kunnen wij zeggen dat de meeste overleveringen erop duiden dat de boodschapper van Allah:</a:t>
            </a:r>
            <a:endParaRPr lang="nl-NL" dirty="0"/>
          </a:p>
          <a:p>
            <a:r>
              <a:rPr lang="nl-NL" dirty="0" smtClean="0"/>
              <a:t>Bij </a:t>
            </a:r>
            <a:r>
              <a:rPr lang="nl-NL" dirty="0"/>
              <a:t>het ochtendgebed en het middaggebed de langere </a:t>
            </a:r>
            <a:r>
              <a:rPr lang="nl-NL" i="1" dirty="0" err="1"/>
              <a:t>Soewar</a:t>
            </a:r>
            <a:r>
              <a:rPr lang="nl-NL" dirty="0"/>
              <a:t> van </a:t>
            </a:r>
            <a:r>
              <a:rPr lang="nl-NL" i="1" dirty="0"/>
              <a:t>al-</a:t>
            </a:r>
            <a:r>
              <a:rPr lang="nl-NL" i="1" dirty="0" err="1"/>
              <a:t>Mofa</a:t>
            </a:r>
            <a:r>
              <a:rPr lang="nl-NL" i="1" u="sng" dirty="0" err="1"/>
              <a:t>ss</a:t>
            </a:r>
            <a:r>
              <a:rPr lang="nl-NL" i="1" dirty="0" err="1"/>
              <a:t>al</a:t>
            </a:r>
            <a:r>
              <a:rPr lang="nl-NL" dirty="0"/>
              <a:t> reciteerde.</a:t>
            </a:r>
          </a:p>
          <a:p>
            <a:r>
              <a:rPr lang="nl-NL" dirty="0" smtClean="0"/>
              <a:t>Bij </a:t>
            </a:r>
            <a:r>
              <a:rPr lang="nl-NL" dirty="0"/>
              <a:t>al-‘</a:t>
            </a:r>
            <a:r>
              <a:rPr lang="nl-NL" dirty="0" err="1"/>
              <a:t>Asr</a:t>
            </a:r>
            <a:r>
              <a:rPr lang="nl-NL" dirty="0"/>
              <a:t> en al-</a:t>
            </a:r>
            <a:r>
              <a:rPr lang="nl-NL" dirty="0" err="1"/>
              <a:t>Maghreb</a:t>
            </a:r>
            <a:r>
              <a:rPr lang="nl-NL" dirty="0"/>
              <a:t> reciteerde hij doorgaans de kortere </a:t>
            </a:r>
            <a:r>
              <a:rPr lang="nl-NL" i="1" dirty="0" err="1"/>
              <a:t>Soewar</a:t>
            </a:r>
            <a:r>
              <a:rPr lang="nl-NL" dirty="0"/>
              <a:t> van </a:t>
            </a:r>
            <a:r>
              <a:rPr lang="nl-NL" i="1" dirty="0" smtClean="0"/>
              <a:t>al-</a:t>
            </a:r>
            <a:r>
              <a:rPr lang="nl-NL" i="1" dirty="0" err="1" smtClean="0"/>
              <a:t>Mofa</a:t>
            </a:r>
            <a:r>
              <a:rPr lang="nl-NL" i="1" u="sng" dirty="0" err="1" smtClean="0"/>
              <a:t>ss</a:t>
            </a:r>
            <a:r>
              <a:rPr lang="nl-NL" i="1" dirty="0" err="1" smtClean="0"/>
              <a:t>al</a:t>
            </a:r>
            <a:r>
              <a:rPr lang="nl-NL" dirty="0"/>
              <a:t>. </a:t>
            </a:r>
          </a:p>
          <a:p>
            <a:r>
              <a:rPr lang="nl-NL" dirty="0"/>
              <a:t>- Bij al-‘</a:t>
            </a:r>
            <a:r>
              <a:rPr lang="nl-NL" dirty="0" err="1"/>
              <a:t>Ishaa</a:t>
            </a:r>
            <a:r>
              <a:rPr lang="nl-NL" dirty="0"/>
              <a:t>-e reciteerde hij de middelgrote </a:t>
            </a:r>
            <a:r>
              <a:rPr lang="nl-NL" i="1" dirty="0" err="1"/>
              <a:t>Soewar</a:t>
            </a:r>
            <a:r>
              <a:rPr lang="nl-NL" dirty="0"/>
              <a:t> van </a:t>
            </a:r>
            <a:r>
              <a:rPr lang="nl-NL" i="1" dirty="0"/>
              <a:t>al-</a:t>
            </a:r>
            <a:r>
              <a:rPr lang="nl-NL" i="1" dirty="0" err="1"/>
              <a:t>Mofa</a:t>
            </a:r>
            <a:r>
              <a:rPr lang="nl-NL" i="1" u="sng" dirty="0" err="1"/>
              <a:t>ss</a:t>
            </a:r>
            <a:r>
              <a:rPr lang="nl-NL" i="1" dirty="0" err="1"/>
              <a:t>al</a:t>
            </a:r>
            <a:r>
              <a:rPr lang="nl-NL" dirty="0" smtClean="0"/>
              <a:t>.</a:t>
            </a:r>
          </a:p>
          <a:p>
            <a:r>
              <a:rPr lang="nl-NL" b="1" dirty="0" smtClean="0"/>
              <a:t>20</a:t>
            </a:r>
            <a:r>
              <a:rPr lang="nl-NL" b="1" dirty="0"/>
              <a:t>. Het korter maken van de tweede gebedseenheid ten opzichte van de eerste gebedseenheid. </a:t>
            </a:r>
            <a:endParaRPr lang="nl-NL" dirty="0"/>
          </a:p>
          <a:p>
            <a:r>
              <a:rPr lang="nl-NL" dirty="0"/>
              <a:t>Het is tevens voorgeschreven om de eerste twee </a:t>
            </a:r>
            <a:r>
              <a:rPr lang="nl-NL" i="1" dirty="0" err="1"/>
              <a:t>raka’aat</a:t>
            </a:r>
            <a:r>
              <a:rPr lang="nl-NL" dirty="0"/>
              <a:t> van het gebed langer te maken dan de laatste twee </a:t>
            </a:r>
            <a:r>
              <a:rPr lang="nl-NL" i="1" dirty="0" err="1"/>
              <a:t>raka’aat</a:t>
            </a:r>
            <a:r>
              <a:rPr lang="nl-NL" dirty="0"/>
              <a:t>. Tevens is het aanbevolen om de eerste </a:t>
            </a:r>
            <a:r>
              <a:rPr lang="nl-NL" i="1" dirty="0" err="1"/>
              <a:t>rak’ah</a:t>
            </a:r>
            <a:r>
              <a:rPr lang="nl-NL" dirty="0"/>
              <a:t> langer te maken dan de tweede </a:t>
            </a:r>
            <a:r>
              <a:rPr lang="nl-NL" i="1" dirty="0" err="1"/>
              <a:t>rak’ah</a:t>
            </a:r>
            <a:r>
              <a:rPr lang="nl-NL" dirty="0" smtClean="0"/>
              <a:t>.</a:t>
            </a:r>
          </a:p>
          <a:p>
            <a:r>
              <a:rPr lang="nl-NL" b="1" dirty="0" smtClean="0"/>
              <a:t>21</a:t>
            </a:r>
            <a:r>
              <a:rPr lang="nl-NL" b="1" dirty="0"/>
              <a:t>. Het korter maken van de eerste zitting (van </a:t>
            </a:r>
            <a:r>
              <a:rPr lang="nl-NL" b="1" i="1" dirty="0" err="1"/>
              <a:t>Tashahhoed</a:t>
            </a:r>
            <a:r>
              <a:rPr lang="nl-NL" b="1" dirty="0" smtClean="0"/>
              <a:t>).</a:t>
            </a:r>
          </a:p>
          <a:p>
            <a:r>
              <a:rPr lang="nl-NL" b="1" dirty="0"/>
              <a:t>22. Eerst de handen en daarna de knieën op de grond plaatsen bij het verrichten van de neerwerping. </a:t>
            </a:r>
            <a:endParaRPr lang="nl-NL" dirty="0"/>
          </a:p>
          <a:p>
            <a:r>
              <a:rPr lang="nl-NL" b="1" dirty="0" smtClean="0"/>
              <a:t> </a:t>
            </a:r>
            <a:endParaRPr lang="nl-NL" dirty="0"/>
          </a:p>
          <a:p>
            <a:endParaRPr lang="nl-NL" dirty="0"/>
          </a:p>
          <a:p>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59909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nl-NL" b="1" dirty="0" smtClean="0"/>
              <a:t>22</a:t>
            </a:r>
            <a:r>
              <a:rPr lang="nl-NL" b="1" dirty="0"/>
              <a:t>. Eerst de handen en daarna de knieën op de grond plaatsen bij het verrichten van de neerwerping. </a:t>
            </a:r>
            <a:endParaRPr lang="nl-NL" dirty="0"/>
          </a:p>
          <a:p>
            <a:r>
              <a:rPr lang="nl-NL" dirty="0"/>
              <a:t>Het is verhaald op gezag van </a:t>
            </a:r>
            <a:r>
              <a:rPr lang="nl-NL" dirty="0" err="1"/>
              <a:t>Aboe</a:t>
            </a:r>
            <a:r>
              <a:rPr lang="nl-NL" dirty="0"/>
              <a:t> </a:t>
            </a:r>
            <a:r>
              <a:rPr lang="nl-NL" dirty="0" err="1"/>
              <a:t>Hoerairah</a:t>
            </a:r>
            <a:r>
              <a:rPr lang="nl-NL" dirty="0"/>
              <a:t>: </a:t>
            </a:r>
            <a:r>
              <a:rPr lang="nl-NL" i="1" dirty="0"/>
              <a:t>“Als een van jullie de neerwerping verricht, laat hem dan niet knielen zoals een kameel dat doet en laat hem zijn handen vóór zijn knieën op de grond plaatsen</a:t>
            </a:r>
            <a:r>
              <a:rPr lang="nl-NL" i="1" dirty="0" smtClean="0"/>
              <a:t>.”</a:t>
            </a:r>
            <a:endParaRPr lang="nl-NL" dirty="0"/>
          </a:p>
          <a:p>
            <a:r>
              <a:rPr lang="nl-NL" dirty="0"/>
              <a:t>Het is tevens verhaald op gezag van ‘</a:t>
            </a:r>
            <a:r>
              <a:rPr lang="nl-NL" dirty="0" err="1"/>
              <a:t>Abdoellaah</a:t>
            </a:r>
            <a:r>
              <a:rPr lang="nl-NL" dirty="0"/>
              <a:t> </a:t>
            </a:r>
            <a:r>
              <a:rPr lang="nl-NL" dirty="0" err="1"/>
              <a:t>ibn</a:t>
            </a:r>
            <a:r>
              <a:rPr lang="nl-NL" dirty="0"/>
              <a:t> ‘</a:t>
            </a:r>
            <a:r>
              <a:rPr lang="nl-NL" dirty="0" err="1"/>
              <a:t>Omar</a:t>
            </a:r>
            <a:r>
              <a:rPr lang="nl-NL" dirty="0"/>
              <a:t>: </a:t>
            </a:r>
            <a:r>
              <a:rPr lang="nl-NL" i="1" dirty="0"/>
              <a:t>“De profeet was gewoon eerst zijn handen en dan zijn </a:t>
            </a:r>
            <a:r>
              <a:rPr lang="nl-NL" i="1" dirty="0" err="1"/>
              <a:t>knieen</a:t>
            </a:r>
            <a:r>
              <a:rPr lang="nl-NL" i="1" dirty="0"/>
              <a:t> op de grond te plaatsen</a:t>
            </a:r>
            <a:r>
              <a:rPr lang="nl-NL" i="1" dirty="0" smtClean="0"/>
              <a:t>.”</a:t>
            </a:r>
            <a:endParaRPr lang="nl-NL" dirty="0"/>
          </a:p>
          <a:p>
            <a:r>
              <a:rPr lang="nl-NL" dirty="0"/>
              <a:t>Daarnaast was dit ook wat de mensen in al-</a:t>
            </a:r>
            <a:r>
              <a:rPr lang="nl-NL" dirty="0" err="1"/>
              <a:t>Madienah</a:t>
            </a:r>
            <a:r>
              <a:rPr lang="nl-NL" dirty="0"/>
              <a:t> deden.</a:t>
            </a:r>
          </a:p>
          <a:p>
            <a:r>
              <a:rPr lang="nl-NL" b="1" dirty="0"/>
              <a:t>23.Bij het omhoog komen eerst met de knieën van de grond komen </a:t>
            </a:r>
            <a:r>
              <a:rPr lang="nl-NL" b="1" dirty="0" smtClean="0"/>
              <a:t>en </a:t>
            </a:r>
            <a:r>
              <a:rPr lang="nl-NL" b="1" dirty="0"/>
              <a:t>dan pas met de handen van de grond gaan. </a:t>
            </a:r>
            <a:r>
              <a:rPr lang="nl-NL" dirty="0"/>
              <a:t>Het bewijs hiervoor is hetgeen de mensen in al-</a:t>
            </a:r>
            <a:r>
              <a:rPr lang="nl-NL" dirty="0" err="1"/>
              <a:t>Madienah</a:t>
            </a:r>
            <a:r>
              <a:rPr lang="nl-NL" dirty="0"/>
              <a:t> </a:t>
            </a:r>
            <a:r>
              <a:rPr lang="nl-NL" dirty="0" smtClean="0"/>
              <a:t>deden.</a:t>
            </a:r>
            <a:endParaRPr lang="nl-NL" dirty="0"/>
          </a:p>
          <a:p>
            <a:endParaRPr lang="nl-NL" dirty="0"/>
          </a:p>
          <a:p>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36489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itchFamily="2" charset="2"/>
              <a:buChar char="q"/>
            </a:pPr>
            <a:endParaRPr lang="nl-NL" sz="3200" b="1" dirty="0"/>
          </a:p>
          <a:p>
            <a:pPr marL="514350" indent="-514350">
              <a:buFont typeface="Wingdings" pitchFamily="2" charset="2"/>
              <a:buChar char="§"/>
            </a:pPr>
            <a:r>
              <a:rPr lang="nl-NL" sz="2800" b="1" dirty="0" smtClean="0"/>
              <a:t>Het </a:t>
            </a:r>
            <a:r>
              <a:rPr lang="nl-NL" sz="2800" b="1" dirty="0"/>
              <a:t>verschil tussen </a:t>
            </a:r>
            <a:r>
              <a:rPr lang="nl-NL" sz="2800" b="1" dirty="0" smtClean="0"/>
              <a:t>een aantal termen</a:t>
            </a:r>
            <a:r>
              <a:rPr lang="nl-NL" sz="2800" b="1" dirty="0"/>
              <a:t>:</a:t>
            </a:r>
          </a:p>
          <a:p>
            <a:pPr marL="514350" indent="-514350">
              <a:buAutoNum type="arabicParenR"/>
            </a:pPr>
            <a:r>
              <a:rPr lang="nl-NL" sz="2800" i="1" dirty="0" err="1"/>
              <a:t>Soenan</a:t>
            </a:r>
            <a:r>
              <a:rPr lang="nl-NL" sz="2800" i="1" dirty="0"/>
              <a:t> Mo-</a:t>
            </a:r>
            <a:r>
              <a:rPr lang="nl-NL" sz="2800" i="1" dirty="0" err="1"/>
              <a:t>akkadah</a:t>
            </a:r>
            <a:r>
              <a:rPr lang="nl-NL" sz="2800" dirty="0"/>
              <a:t>. De sterk aanbevolen </a:t>
            </a:r>
            <a:r>
              <a:rPr lang="nl-NL" sz="2800" i="1" dirty="0" err="1"/>
              <a:t>Soenan</a:t>
            </a:r>
            <a:r>
              <a:rPr lang="nl-NL" sz="2800" dirty="0"/>
              <a:t>. Op het moment dat men een </a:t>
            </a:r>
            <a:r>
              <a:rPr lang="nl-NL" sz="2800" i="1" dirty="0" err="1"/>
              <a:t>Soennah</a:t>
            </a:r>
            <a:r>
              <a:rPr lang="nl-NL" sz="2800" i="1" dirty="0"/>
              <a:t> Mo-</a:t>
            </a:r>
            <a:r>
              <a:rPr lang="nl-NL" sz="2800" i="1" dirty="0" err="1"/>
              <a:t>akkadah</a:t>
            </a:r>
            <a:r>
              <a:rPr lang="nl-NL" sz="2800" i="1" dirty="0"/>
              <a:t> </a:t>
            </a:r>
            <a:r>
              <a:rPr lang="nl-NL" sz="2800" dirty="0"/>
              <a:t>vergeet dan staat hier </a:t>
            </a:r>
            <a:r>
              <a:rPr lang="nl-NL" sz="2800" i="1" dirty="0"/>
              <a:t>as-</a:t>
            </a:r>
            <a:r>
              <a:rPr lang="nl-NL" sz="2800" i="1" dirty="0" err="1"/>
              <a:t>Soedjoed</a:t>
            </a:r>
            <a:r>
              <a:rPr lang="nl-NL" sz="2800" i="1" dirty="0"/>
              <a:t> as-</a:t>
            </a:r>
            <a:r>
              <a:rPr lang="nl-NL" sz="2800" i="1" dirty="0" err="1"/>
              <a:t>Sahw</a:t>
            </a:r>
            <a:r>
              <a:rPr lang="nl-NL" sz="2800" i="1" dirty="0"/>
              <a:t> </a:t>
            </a:r>
            <a:r>
              <a:rPr lang="nl-NL" sz="2800" dirty="0"/>
              <a:t>op (de </a:t>
            </a:r>
            <a:r>
              <a:rPr lang="nl-NL" sz="2800" dirty="0" err="1"/>
              <a:t>neerwerpingen</a:t>
            </a:r>
            <a:r>
              <a:rPr lang="nl-NL" sz="2800" dirty="0"/>
              <a:t> ter vergeetachtigheid).</a:t>
            </a:r>
          </a:p>
          <a:p>
            <a:pPr marL="514350" indent="-514350">
              <a:buAutoNum type="arabicParenR"/>
            </a:pPr>
            <a:r>
              <a:rPr lang="nl-NL" sz="2800" i="1" dirty="0" err="1"/>
              <a:t>Soenan</a:t>
            </a:r>
            <a:r>
              <a:rPr lang="nl-NL" sz="2800" i="1" dirty="0"/>
              <a:t> </a:t>
            </a:r>
            <a:r>
              <a:rPr lang="nl-NL" sz="2800" i="1" dirty="0" err="1"/>
              <a:t>Gafiefah</a:t>
            </a:r>
            <a:r>
              <a:rPr lang="nl-NL" sz="2800" dirty="0"/>
              <a:t>. De lichte </a:t>
            </a:r>
            <a:r>
              <a:rPr lang="nl-NL" sz="2800" i="1" dirty="0" err="1"/>
              <a:t>Soenan</a:t>
            </a:r>
            <a:r>
              <a:rPr lang="nl-NL" sz="2800" i="1" dirty="0"/>
              <a:t>. </a:t>
            </a:r>
            <a:r>
              <a:rPr lang="nl-NL" sz="2800" dirty="0"/>
              <a:t>Op het moment dat men deze achterwege laat of vergeet dan staat hier </a:t>
            </a:r>
            <a:r>
              <a:rPr lang="nl-NL" sz="2800" dirty="0" smtClean="0"/>
              <a:t>niet direct een </a:t>
            </a:r>
            <a:r>
              <a:rPr lang="nl-NL" sz="2800" i="1" dirty="0" smtClean="0"/>
              <a:t>as-</a:t>
            </a:r>
            <a:r>
              <a:rPr lang="nl-NL" sz="2800" i="1" dirty="0" err="1" smtClean="0"/>
              <a:t>Soedjoed</a:t>
            </a:r>
            <a:r>
              <a:rPr lang="nl-NL" sz="2800" i="1" dirty="0" smtClean="0"/>
              <a:t> </a:t>
            </a:r>
            <a:r>
              <a:rPr lang="nl-NL" sz="2800" i="1" dirty="0"/>
              <a:t>as-</a:t>
            </a:r>
            <a:r>
              <a:rPr lang="nl-NL" sz="2800" i="1" dirty="0" err="1"/>
              <a:t>Sahw</a:t>
            </a:r>
            <a:r>
              <a:rPr lang="nl-NL" sz="2800" i="1" dirty="0"/>
              <a:t> </a:t>
            </a:r>
            <a:r>
              <a:rPr lang="nl-NL" sz="2800" dirty="0"/>
              <a:t>op. </a:t>
            </a:r>
            <a:r>
              <a:rPr lang="nl-NL" sz="2800" dirty="0" smtClean="0"/>
              <a:t>Bij een opstapeling van deze </a:t>
            </a:r>
            <a:r>
              <a:rPr lang="nl-NL" sz="2800" dirty="0" err="1" smtClean="0"/>
              <a:t>soenan</a:t>
            </a:r>
            <a:r>
              <a:rPr lang="nl-NL" sz="2800" dirty="0" smtClean="0"/>
              <a:t> is de </a:t>
            </a:r>
            <a:r>
              <a:rPr lang="nl-NL" sz="2800" dirty="0" err="1" smtClean="0"/>
              <a:t>soedjoed</a:t>
            </a:r>
            <a:r>
              <a:rPr lang="nl-NL" sz="2800" dirty="0" smtClean="0"/>
              <a:t> as-</a:t>
            </a:r>
            <a:r>
              <a:rPr lang="nl-NL" sz="2800" dirty="0" err="1" smtClean="0"/>
              <a:t>sahw</a:t>
            </a:r>
            <a:r>
              <a:rPr lang="nl-NL" sz="2800" dirty="0" smtClean="0"/>
              <a:t> wel voorgeschreven.</a:t>
            </a:r>
            <a:endParaRPr lang="nl-NL" sz="2800" dirty="0"/>
          </a:p>
          <a:p>
            <a:pPr marL="514350" indent="-514350">
              <a:buFont typeface="Wingdings 2"/>
              <a:buAutoNum type="arabicParenR"/>
            </a:pPr>
            <a:r>
              <a:rPr lang="nl-NL" sz="2800" i="1" dirty="0"/>
              <a:t>Al-</a:t>
            </a:r>
            <a:r>
              <a:rPr lang="nl-NL" sz="2800" i="1" dirty="0" err="1"/>
              <a:t>Mandoebaat</a:t>
            </a:r>
            <a:r>
              <a:rPr lang="nl-NL" sz="2800" i="1" dirty="0"/>
              <a:t>. </a:t>
            </a:r>
            <a:r>
              <a:rPr lang="nl-NL" sz="2800" dirty="0"/>
              <a:t>De aanbevelenswaardige zaken. Deze zijn lichter dan de lichte </a:t>
            </a:r>
            <a:r>
              <a:rPr lang="nl-NL" sz="2800" i="1" dirty="0" err="1"/>
              <a:t>Soenan</a:t>
            </a:r>
            <a:r>
              <a:rPr lang="nl-NL" sz="2800" dirty="0"/>
              <a:t>. Op het moment dat men deze achterwege laat of vergeet dan staat hier </a:t>
            </a:r>
            <a:r>
              <a:rPr lang="nl-NL" sz="2800" dirty="0" smtClean="0"/>
              <a:t>geen </a:t>
            </a:r>
            <a:r>
              <a:rPr lang="nl-NL" sz="2800" i="1" dirty="0"/>
              <a:t>as-</a:t>
            </a:r>
            <a:r>
              <a:rPr lang="nl-NL" sz="2800" i="1" dirty="0" err="1"/>
              <a:t>Soedjoed</a:t>
            </a:r>
            <a:r>
              <a:rPr lang="nl-NL" sz="2800" i="1" dirty="0"/>
              <a:t> as-</a:t>
            </a:r>
            <a:r>
              <a:rPr lang="nl-NL" sz="2800" i="1" dirty="0" err="1"/>
              <a:t>Sahw</a:t>
            </a:r>
            <a:r>
              <a:rPr lang="nl-NL" sz="2800" i="1" dirty="0"/>
              <a:t> </a:t>
            </a:r>
            <a:r>
              <a:rPr lang="nl-NL" sz="2800" dirty="0" smtClean="0"/>
              <a:t>op, ook niet bij een opstapeling ervan. </a:t>
            </a:r>
            <a:r>
              <a:rPr lang="nl-NL" sz="2800" dirty="0"/>
              <a:t>Men loopt echter wel een beloning mis.</a:t>
            </a:r>
          </a:p>
          <a:p>
            <a:pPr marL="514350" indent="-514350">
              <a:buAutoNum type="arabicParenR"/>
            </a:pPr>
            <a:endParaRPr lang="nl-NL" sz="2800" i="1"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 typeface="Wingdings" pitchFamily="2" charset="2"/>
              <a:buChar char="q"/>
            </a:pPr>
            <a:endParaRPr lang="nl-NL" sz="3200" b="1" dirty="0"/>
          </a:p>
          <a:p>
            <a:pPr>
              <a:buFont typeface="Wingdings" pitchFamily="2" charset="2"/>
              <a:buChar char="q"/>
            </a:pPr>
            <a:r>
              <a:rPr lang="nl-NL" sz="3200" b="1" i="1" dirty="0"/>
              <a:t>Al-</a:t>
            </a:r>
            <a:r>
              <a:rPr lang="nl-NL" sz="3200" b="1" i="1" dirty="0" err="1"/>
              <a:t>Mandoebaat</a:t>
            </a:r>
            <a:r>
              <a:rPr lang="nl-NL" sz="3200" b="1" i="1" dirty="0"/>
              <a:t> </a:t>
            </a:r>
            <a:r>
              <a:rPr lang="nl-NL" sz="3200" b="1" dirty="0"/>
              <a:t>(de aanbevelenswaardige zaken):</a:t>
            </a:r>
          </a:p>
          <a:p>
            <a:pPr marL="514350" indent="-514350">
              <a:buAutoNum type="arabicPeriod"/>
            </a:pPr>
            <a:r>
              <a:rPr lang="nl-NL" b="1" dirty="0"/>
              <a:t>Met het gezicht naar rechts draaien bij </a:t>
            </a:r>
            <a:r>
              <a:rPr lang="nl-NL" b="1" i="1" dirty="0"/>
              <a:t>at-</a:t>
            </a:r>
            <a:r>
              <a:rPr lang="nl-NL" b="1" i="1" dirty="0" err="1"/>
              <a:t>Tasliem</a:t>
            </a:r>
            <a:r>
              <a:rPr lang="nl-NL" b="1" dirty="0"/>
              <a:t>.</a:t>
            </a:r>
            <a:endParaRPr lang="ar-SA" b="1" dirty="0"/>
          </a:p>
          <a:p>
            <a:pPr marL="514350" indent="-514350">
              <a:buFont typeface="Wingdings 2"/>
              <a:buAutoNum type="arabicPeriod"/>
            </a:pPr>
            <a:r>
              <a:rPr lang="nl-NL" b="1" dirty="0"/>
              <a:t>Het zeggen van </a:t>
            </a:r>
            <a:r>
              <a:rPr lang="nl-NL" b="1" i="1" dirty="0" err="1"/>
              <a:t>Aamien</a:t>
            </a:r>
            <a:r>
              <a:rPr lang="nl-NL" b="1" dirty="0"/>
              <a:t>.</a:t>
            </a:r>
            <a:endParaRPr lang="nl-NL" dirty="0"/>
          </a:p>
          <a:p>
            <a:pPr>
              <a:buFontTx/>
              <a:buChar char="-"/>
            </a:pPr>
            <a:r>
              <a:rPr lang="nl-NL" dirty="0"/>
              <a:t>Het is altijd voorgeschreven om </a:t>
            </a:r>
            <a:r>
              <a:rPr lang="nl-NL" i="1" dirty="0" err="1"/>
              <a:t>Aamien</a:t>
            </a:r>
            <a:r>
              <a:rPr lang="nl-NL" i="1" dirty="0"/>
              <a:t> </a:t>
            </a:r>
            <a:r>
              <a:rPr lang="nl-NL" dirty="0"/>
              <a:t>te zeggen, behalve voor de </a:t>
            </a:r>
            <a:r>
              <a:rPr lang="nl-NL" i="1" dirty="0" err="1"/>
              <a:t>imaam</a:t>
            </a:r>
            <a:r>
              <a:rPr lang="nl-NL" i="1" dirty="0"/>
              <a:t> </a:t>
            </a:r>
            <a:r>
              <a:rPr lang="nl-NL" dirty="0"/>
              <a:t>tijdens de luide gebeden, zoals de meest bekende uitspraak van </a:t>
            </a:r>
            <a:r>
              <a:rPr lang="nl-NL" i="1" dirty="0"/>
              <a:t>Al-</a:t>
            </a:r>
            <a:r>
              <a:rPr lang="nl-NL" i="1" dirty="0" err="1"/>
              <a:t>Maalikiyyah</a:t>
            </a:r>
            <a:r>
              <a:rPr lang="nl-NL" i="1" dirty="0"/>
              <a:t> </a:t>
            </a:r>
            <a:r>
              <a:rPr lang="nl-NL" dirty="0"/>
              <a:t>luidt.</a:t>
            </a:r>
          </a:p>
          <a:p>
            <a:pPr>
              <a:buFontTx/>
              <a:buChar char="-"/>
            </a:pPr>
            <a:r>
              <a:rPr lang="nl-NL" dirty="0"/>
              <a:t>Deze uitspraak is overgeleverd door </a:t>
            </a:r>
            <a:r>
              <a:rPr lang="nl-NL" dirty="0" err="1"/>
              <a:t>ibn</a:t>
            </a:r>
            <a:r>
              <a:rPr lang="nl-NL" dirty="0"/>
              <a:t> al-</a:t>
            </a:r>
            <a:r>
              <a:rPr lang="nl-NL" dirty="0" err="1"/>
              <a:t>Qaasim</a:t>
            </a:r>
            <a:r>
              <a:rPr lang="nl-NL" dirty="0"/>
              <a:t> (een van de meest bekende leerlingen van </a:t>
            </a:r>
            <a:r>
              <a:rPr lang="nl-NL" dirty="0" err="1"/>
              <a:t>Maalik</a:t>
            </a:r>
            <a:r>
              <a:rPr lang="nl-NL" dirty="0"/>
              <a:t>).</a:t>
            </a:r>
          </a:p>
          <a:p>
            <a:pPr>
              <a:buFontTx/>
              <a:buChar char="-"/>
            </a:pPr>
            <a:r>
              <a:rPr lang="nl-NL" dirty="0"/>
              <a:t>Deze uitspraak is echter incorrect en verworpen door de drie andere wetscholen. Zij hebben meerdere authentieke overleveringen als bewijs aangevoerd</a:t>
            </a:r>
            <a:r>
              <a:rPr lang="nl-NL" dirty="0" smtClean="0"/>
              <a:t>. </a:t>
            </a:r>
            <a:endParaRPr lang="nl-NL" dirty="0"/>
          </a:p>
          <a:p>
            <a:pPr>
              <a:buFontTx/>
              <a:buChar char="-"/>
            </a:pPr>
            <a:r>
              <a:rPr lang="nl-NL" dirty="0"/>
              <a:t>Het is zelfs overgeleverd van meerdere leerlingen van </a:t>
            </a:r>
            <a:r>
              <a:rPr lang="nl-NL" dirty="0" err="1"/>
              <a:t>Maalik</a:t>
            </a:r>
            <a:r>
              <a:rPr lang="nl-NL" dirty="0"/>
              <a:t>, zoals al-</a:t>
            </a:r>
            <a:r>
              <a:rPr lang="nl-NL" dirty="0" err="1"/>
              <a:t>Maadjieshoen</a:t>
            </a:r>
            <a:r>
              <a:rPr lang="nl-NL" dirty="0"/>
              <a:t>, </a:t>
            </a:r>
            <a:r>
              <a:rPr lang="nl-NL" dirty="0" err="1"/>
              <a:t>ibn</a:t>
            </a:r>
            <a:r>
              <a:rPr lang="nl-NL" dirty="0"/>
              <a:t> </a:t>
            </a:r>
            <a:r>
              <a:rPr lang="nl-NL" dirty="0" err="1"/>
              <a:t>Naafi</a:t>
            </a:r>
            <a:r>
              <a:rPr lang="nl-NL" dirty="0"/>
              <a:t>’, </a:t>
            </a:r>
            <a:r>
              <a:rPr lang="nl-NL" dirty="0" err="1"/>
              <a:t>Mo</a:t>
            </a:r>
            <a:r>
              <a:rPr lang="nl-NL" u="sng" dirty="0" err="1"/>
              <a:t>t</a:t>
            </a:r>
            <a:r>
              <a:rPr lang="nl-NL" dirty="0" err="1"/>
              <a:t>arrif</a:t>
            </a:r>
            <a:r>
              <a:rPr lang="nl-NL" dirty="0"/>
              <a:t> en Aboe </a:t>
            </a:r>
            <a:r>
              <a:rPr lang="nl-NL" dirty="0" err="1"/>
              <a:t>Mos’ab</a:t>
            </a:r>
            <a:r>
              <a:rPr lang="nl-NL" dirty="0"/>
              <a:t> een andere uitspraak hebben </a:t>
            </a:r>
            <a:r>
              <a:rPr lang="nl-NL" dirty="0" err="1"/>
              <a:t>overgeleved</a:t>
            </a:r>
            <a:r>
              <a:rPr lang="nl-NL" dirty="0"/>
              <a:t> van </a:t>
            </a:r>
            <a:r>
              <a:rPr lang="nl-NL" dirty="0" err="1"/>
              <a:t>Maalik</a:t>
            </a:r>
            <a:r>
              <a:rPr lang="nl-NL" dirty="0"/>
              <a:t>, namelijk dat de </a:t>
            </a:r>
            <a:r>
              <a:rPr lang="nl-NL" dirty="0" err="1"/>
              <a:t>imaam</a:t>
            </a:r>
            <a:r>
              <a:rPr lang="nl-NL" dirty="0"/>
              <a:t> wel </a:t>
            </a:r>
            <a:r>
              <a:rPr lang="nl-NL" i="1" dirty="0" err="1"/>
              <a:t>Aamien</a:t>
            </a:r>
            <a:r>
              <a:rPr lang="nl-NL" i="1" dirty="0"/>
              <a:t> </a:t>
            </a:r>
            <a:r>
              <a:rPr lang="nl-NL" dirty="0"/>
              <a:t>dient te zeggen!</a:t>
            </a:r>
          </a:p>
          <a:p>
            <a:pPr>
              <a:buFontTx/>
              <a:buChar char="-"/>
            </a:pPr>
            <a:r>
              <a:rPr lang="nl-NL" dirty="0"/>
              <a:t>Deze tweede uitspraak is correct gezien de </a:t>
            </a:r>
            <a:r>
              <a:rPr lang="nl-NL" dirty="0" smtClean="0"/>
              <a:t>bewijzen. Dit is overigens ook een van de uitspraken van </a:t>
            </a:r>
            <a:r>
              <a:rPr lang="nl-NL" dirty="0" err="1" smtClean="0"/>
              <a:t>imaam</a:t>
            </a:r>
            <a:r>
              <a:rPr lang="nl-NL" dirty="0" smtClean="0"/>
              <a:t> </a:t>
            </a:r>
            <a:r>
              <a:rPr lang="nl-NL" dirty="0" err="1" smtClean="0"/>
              <a:t>Maalik</a:t>
            </a:r>
            <a:r>
              <a:rPr lang="nl-NL" dirty="0" smtClean="0"/>
              <a:t>.</a:t>
            </a:r>
            <a:endParaRPr lang="nl-NL" dirty="0"/>
          </a:p>
          <a:p>
            <a:pPr>
              <a:buFontTx/>
              <a:buChar char="-"/>
            </a:pPr>
            <a:endParaRPr lang="nl-NL" dirty="0"/>
          </a:p>
          <a:p>
            <a:pPr>
              <a:buFontTx/>
              <a:buChar char="-"/>
            </a:pPr>
            <a:endParaRPr lang="ar-SA" b="1" dirty="0"/>
          </a:p>
          <a:p>
            <a:pPr marL="514350" indent="-514350">
              <a:buAutoNum type="arabicPeriod"/>
            </a:pPr>
            <a:endParaRPr lang="nl-NL" sz="2800" dirty="0"/>
          </a:p>
          <a:p>
            <a:pPr marL="514350" indent="-514350">
              <a:buAutoNum type="arabicParenR"/>
            </a:pPr>
            <a:endParaRPr lang="nl-NL" sz="2800" dirty="0"/>
          </a:p>
        </p:txBody>
      </p:sp>
    </p:spTree>
    <p:extLst>
      <p:ext uri="{BB962C8B-B14F-4D97-AF65-F5344CB8AC3E}">
        <p14:creationId xmlns:p14="http://schemas.microsoft.com/office/powerpoint/2010/main" val="29189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Font typeface="Wingdings" pitchFamily="2" charset="2"/>
              <a:buChar char="q"/>
            </a:pPr>
            <a:endParaRPr lang="nl-NL" sz="3200" b="1" dirty="0"/>
          </a:p>
          <a:p>
            <a:pPr marL="514350" indent="-514350">
              <a:buFont typeface="+mj-lt"/>
              <a:buAutoNum type="arabicPeriod" startAt="3"/>
            </a:pPr>
            <a:r>
              <a:rPr lang="nl-NL" b="1" dirty="0"/>
              <a:t>At-</a:t>
            </a:r>
            <a:r>
              <a:rPr lang="nl-NL" b="1" dirty="0" err="1"/>
              <a:t>Tah’mied</a:t>
            </a:r>
            <a:r>
              <a:rPr lang="nl-NL" b="1" dirty="0"/>
              <a:t>. </a:t>
            </a:r>
            <a:r>
              <a:rPr lang="nl-NL" dirty="0"/>
              <a:t>Dat wil zeggen: Het zeggen van </a:t>
            </a:r>
            <a:r>
              <a:rPr lang="nl-NL" i="1" dirty="0" err="1"/>
              <a:t>Rabbanaa</a:t>
            </a:r>
            <a:r>
              <a:rPr lang="nl-NL" i="1" dirty="0"/>
              <a:t> </a:t>
            </a:r>
            <a:r>
              <a:rPr lang="nl-NL" i="1" dirty="0" err="1"/>
              <a:t>laka</a:t>
            </a:r>
            <a:r>
              <a:rPr lang="nl-NL" i="1" dirty="0"/>
              <a:t>-l </a:t>
            </a:r>
            <a:r>
              <a:rPr lang="nl-NL" i="1" dirty="0" err="1"/>
              <a:t>h’amd</a:t>
            </a:r>
            <a:r>
              <a:rPr lang="nl-NL" dirty="0"/>
              <a:t>. </a:t>
            </a:r>
          </a:p>
          <a:p>
            <a:pPr marL="514350" indent="-514350">
              <a:buFont typeface="+mj-lt"/>
              <a:buAutoNum type="arabicPeriod" startAt="3"/>
            </a:pPr>
            <a:r>
              <a:rPr lang="nl-NL" b="1" dirty="0"/>
              <a:t>Het doen van </a:t>
            </a:r>
            <a:r>
              <a:rPr lang="nl-NL" b="1" i="1" dirty="0"/>
              <a:t>al-</a:t>
            </a:r>
            <a:r>
              <a:rPr lang="nl-NL" b="1" i="1" dirty="0" err="1"/>
              <a:t>Qoenoet</a:t>
            </a:r>
            <a:r>
              <a:rPr lang="nl-NL" b="1" dirty="0"/>
              <a:t> tijdens het ochtendgebed. </a:t>
            </a:r>
          </a:p>
          <a:p>
            <a:pPr>
              <a:buFontTx/>
              <a:buChar char="-"/>
            </a:pPr>
            <a:r>
              <a:rPr lang="nl-NL" i="1" dirty="0"/>
              <a:t>Al-</a:t>
            </a:r>
            <a:r>
              <a:rPr lang="nl-NL" i="1" dirty="0" err="1"/>
              <a:t>Qoenoet</a:t>
            </a:r>
            <a:r>
              <a:rPr lang="nl-NL" dirty="0"/>
              <a:t> is een smeekbede die men staand verricht tijdens het gebed, voor of na de neerbuiging</a:t>
            </a:r>
            <a:r>
              <a:rPr lang="nl-NL" dirty="0" smtClean="0"/>
              <a:t>. Al-</a:t>
            </a:r>
            <a:r>
              <a:rPr lang="nl-NL" dirty="0" err="1" smtClean="0"/>
              <a:t>Maalikiyyah</a:t>
            </a:r>
            <a:r>
              <a:rPr lang="nl-NL" dirty="0" smtClean="0"/>
              <a:t> is van mening dat deze vóór de roekoe3 dient plaats te vinden, in de 2</a:t>
            </a:r>
            <a:r>
              <a:rPr lang="nl-NL" baseline="30000" dirty="0" smtClean="0"/>
              <a:t>e</a:t>
            </a:r>
            <a:r>
              <a:rPr lang="nl-NL" dirty="0" smtClean="0"/>
              <a:t> </a:t>
            </a:r>
            <a:r>
              <a:rPr lang="nl-NL" dirty="0" err="1" smtClean="0"/>
              <a:t>rak’ah</a:t>
            </a:r>
            <a:r>
              <a:rPr lang="nl-NL" dirty="0" smtClean="0"/>
              <a:t>.</a:t>
            </a:r>
            <a:endParaRPr lang="nl-NL" dirty="0"/>
          </a:p>
          <a:p>
            <a:pPr>
              <a:buFontTx/>
              <a:buChar char="-"/>
            </a:pPr>
            <a:r>
              <a:rPr lang="nl-NL" dirty="0"/>
              <a:t>Al-</a:t>
            </a:r>
            <a:r>
              <a:rPr lang="nl-NL" dirty="0" err="1"/>
              <a:t>Maalikiyyah</a:t>
            </a:r>
            <a:r>
              <a:rPr lang="nl-NL" dirty="0"/>
              <a:t> en </a:t>
            </a:r>
            <a:r>
              <a:rPr lang="nl-NL" dirty="0" err="1"/>
              <a:t>ash-Shaafi’iyyah</a:t>
            </a:r>
            <a:r>
              <a:rPr lang="nl-NL" dirty="0"/>
              <a:t> hebben bepaalde bewijzen aangehaald die erop duiden dat de boodschapper van Allah al-</a:t>
            </a:r>
            <a:r>
              <a:rPr lang="nl-NL" dirty="0" err="1"/>
              <a:t>Qoenoet</a:t>
            </a:r>
            <a:r>
              <a:rPr lang="nl-NL" dirty="0"/>
              <a:t> heeft gedaan tijdens </a:t>
            </a:r>
            <a:r>
              <a:rPr lang="nl-NL" i="1" dirty="0"/>
              <a:t>al-</a:t>
            </a:r>
            <a:r>
              <a:rPr lang="nl-NL" i="1" dirty="0" err="1"/>
              <a:t>fadjr</a:t>
            </a:r>
            <a:r>
              <a:rPr lang="nl-NL" dirty="0"/>
              <a:t>.</a:t>
            </a:r>
          </a:p>
          <a:p>
            <a:pPr>
              <a:buFontTx/>
              <a:buChar char="-"/>
            </a:pPr>
            <a:r>
              <a:rPr lang="nl-NL" dirty="0"/>
              <a:t>Echter, er is ook bewezen dat de boodschapper van Allah al-</a:t>
            </a:r>
            <a:r>
              <a:rPr lang="nl-NL" dirty="0" err="1"/>
              <a:t>Qoenoet</a:t>
            </a:r>
            <a:r>
              <a:rPr lang="nl-NL" dirty="0"/>
              <a:t> heeft gedaan tijdens de andere gebeden.</a:t>
            </a:r>
          </a:p>
          <a:p>
            <a:pPr>
              <a:buFontTx/>
              <a:buChar char="-"/>
            </a:pPr>
            <a:r>
              <a:rPr lang="nl-NL" dirty="0"/>
              <a:t>Daarnaast zijn er meerdere overleveringen die erop duiden dat deze </a:t>
            </a:r>
            <a:r>
              <a:rPr lang="nl-NL" dirty="0" err="1"/>
              <a:t>Qoenoet</a:t>
            </a:r>
            <a:r>
              <a:rPr lang="nl-NL" dirty="0"/>
              <a:t> werd gedaan naar aanleiding van een rampspoed/beproeving die de moslims had getroffen (</a:t>
            </a:r>
            <a:r>
              <a:rPr lang="nl-NL" i="1" dirty="0" err="1"/>
              <a:t>naazilah</a:t>
            </a:r>
            <a:r>
              <a:rPr lang="nl-NL" dirty="0"/>
              <a:t>).</a:t>
            </a:r>
          </a:p>
          <a:p>
            <a:pPr>
              <a:buFontTx/>
              <a:buChar char="-"/>
            </a:pPr>
            <a:r>
              <a:rPr lang="nl-NL" dirty="0"/>
              <a:t>Aldus is de correcte uitspraak dat men niet altijd </a:t>
            </a:r>
            <a:r>
              <a:rPr lang="nl-NL" i="1" dirty="0"/>
              <a:t>al-</a:t>
            </a:r>
            <a:r>
              <a:rPr lang="nl-NL" i="1" dirty="0" err="1"/>
              <a:t>Qoenoet</a:t>
            </a:r>
            <a:r>
              <a:rPr lang="nl-NL" i="1" dirty="0"/>
              <a:t> </a:t>
            </a:r>
            <a:r>
              <a:rPr lang="nl-NL" dirty="0"/>
              <a:t>dient te verrichten tijdens </a:t>
            </a:r>
            <a:r>
              <a:rPr lang="nl-NL" i="1" dirty="0"/>
              <a:t>al-</a:t>
            </a:r>
            <a:r>
              <a:rPr lang="nl-NL" i="1" dirty="0" err="1"/>
              <a:t>fadjr</a:t>
            </a:r>
            <a:r>
              <a:rPr lang="nl-NL" dirty="0"/>
              <a:t>.</a:t>
            </a:r>
          </a:p>
          <a:p>
            <a:pPr marL="514350" indent="-514350">
              <a:buFont typeface="+mj-lt"/>
              <a:buAutoNum type="arabicPeriod" startAt="5"/>
            </a:pPr>
            <a:r>
              <a:rPr lang="nl-NL" b="1" dirty="0"/>
              <a:t>Het dragen van een bovenkleed.</a:t>
            </a:r>
            <a:r>
              <a:rPr lang="nl-NL" dirty="0"/>
              <a:t> Hiermee wordt de </a:t>
            </a:r>
            <a:r>
              <a:rPr lang="nl-NL" dirty="0" err="1"/>
              <a:t>aanbevelenswaardigheid</a:t>
            </a:r>
            <a:r>
              <a:rPr lang="nl-NL" dirty="0"/>
              <a:t> bedoeld dat men een bovenkleed draagt dat iets van de nek bedekt. De </a:t>
            </a:r>
            <a:r>
              <a:rPr lang="nl-NL" dirty="0" err="1"/>
              <a:t>aanbevelenswaardigheid</a:t>
            </a:r>
            <a:r>
              <a:rPr lang="nl-NL" dirty="0"/>
              <a:t> hiervan wordt sterker op het moment dat het gaat om de </a:t>
            </a:r>
            <a:r>
              <a:rPr lang="nl-NL" dirty="0" err="1"/>
              <a:t>imaam</a:t>
            </a:r>
            <a:r>
              <a:rPr lang="nl-NL" dirty="0"/>
              <a:t>. </a:t>
            </a:r>
          </a:p>
          <a:p>
            <a:pPr marL="514350" indent="-514350">
              <a:buFont typeface="+mj-lt"/>
              <a:buAutoNum type="arabicPeriod" startAt="5"/>
            </a:pPr>
            <a:r>
              <a:rPr lang="nl-NL" b="1" dirty="0"/>
              <a:t>Het doen van at-</a:t>
            </a:r>
            <a:r>
              <a:rPr lang="nl-NL" b="1" dirty="0" err="1"/>
              <a:t>Tasbieh</a:t>
            </a:r>
            <a:r>
              <a:rPr lang="nl-NL" b="1" dirty="0"/>
              <a:t>’ tijdens de neerbuiging en neerwerping. </a:t>
            </a:r>
            <a:endParaRPr lang="nl-NL" dirty="0"/>
          </a:p>
          <a:p>
            <a:pPr marL="0" indent="0">
              <a:buNone/>
            </a:pPr>
            <a:endParaRPr lang="nl-NL" dirty="0"/>
          </a:p>
        </p:txBody>
      </p:sp>
    </p:spTree>
    <p:extLst>
      <p:ext uri="{BB962C8B-B14F-4D97-AF65-F5344CB8AC3E}">
        <p14:creationId xmlns:p14="http://schemas.microsoft.com/office/powerpoint/2010/main" val="138025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endParaRPr lang="nl-NL" sz="3200" b="1" dirty="0"/>
          </a:p>
          <a:p>
            <a:pPr marL="514350" indent="-514350">
              <a:buFont typeface="+mj-lt"/>
              <a:buAutoNum type="arabicPeriod" startAt="7"/>
            </a:pPr>
            <a:r>
              <a:rPr lang="nl-NL" b="1" dirty="0"/>
              <a:t>Het laten hangen van de handen langs het lichaam </a:t>
            </a:r>
            <a:r>
              <a:rPr lang="nl-NL" b="1" i="1" dirty="0"/>
              <a:t>(as-</a:t>
            </a:r>
            <a:r>
              <a:rPr lang="nl-NL" b="1" i="1" dirty="0" err="1"/>
              <a:t>sadl</a:t>
            </a:r>
            <a:r>
              <a:rPr lang="nl-NL" b="1" i="1" dirty="0"/>
              <a:t>)</a:t>
            </a:r>
            <a:r>
              <a:rPr lang="nl-NL" b="1" dirty="0"/>
              <a:t>.</a:t>
            </a:r>
          </a:p>
          <a:p>
            <a:pPr marL="0" indent="0">
              <a:buNone/>
            </a:pPr>
            <a:r>
              <a:rPr lang="nl-NL" dirty="0"/>
              <a:t>De meest bekende mening binnen al-</a:t>
            </a:r>
            <a:r>
              <a:rPr lang="nl-NL" dirty="0" err="1"/>
              <a:t>Maalikiyyah</a:t>
            </a:r>
            <a:r>
              <a:rPr lang="nl-NL" dirty="0"/>
              <a:t>, met name onder de latere geleerden, is dat men tijdens de staande houding de handen langs het lichaam laat hangen. Zij zien het zelfs als afgeraden om de handen op de buik of borst te leggen tijdens het verplichte gebed!</a:t>
            </a:r>
          </a:p>
          <a:p>
            <a:pPr>
              <a:buFont typeface="Wingdings" panose="05000000000000000000" pitchFamily="2" charset="2"/>
              <a:buChar char="§"/>
            </a:pPr>
            <a:r>
              <a:rPr lang="nl-NL" dirty="0"/>
              <a:t>Het voornaamste bewijs dat zij hiervoor gebruiken is de overlevering van  </a:t>
            </a:r>
            <a:r>
              <a:rPr lang="nl-NL" dirty="0" err="1"/>
              <a:t>van</a:t>
            </a:r>
            <a:r>
              <a:rPr lang="nl-NL" dirty="0"/>
              <a:t> </a:t>
            </a:r>
            <a:r>
              <a:rPr lang="nl-NL" i="1" dirty="0" err="1" smtClean="0"/>
              <a:t>Aboe</a:t>
            </a:r>
            <a:r>
              <a:rPr lang="nl-NL" i="1" dirty="0" smtClean="0"/>
              <a:t> </a:t>
            </a:r>
            <a:r>
              <a:rPr lang="nl-NL" i="1" dirty="0" err="1" smtClean="0"/>
              <a:t>H’omayd</a:t>
            </a:r>
            <a:r>
              <a:rPr lang="nl-NL" i="1" dirty="0" smtClean="0"/>
              <a:t> as-</a:t>
            </a:r>
            <a:r>
              <a:rPr lang="nl-NL" i="1" dirty="0" err="1" smtClean="0"/>
              <a:t>Saa’iedie</a:t>
            </a:r>
            <a:r>
              <a:rPr lang="nl-NL" i="1" dirty="0" smtClean="0"/>
              <a:t> (een metgezel) die zei: “De boodschapper van Allah was gewoon, als hij stond voor het gebed om zijn handen op te </a:t>
            </a:r>
            <a:r>
              <a:rPr lang="nl-NL" i="1" dirty="0" smtClean="0"/>
              <a:t>heffen </a:t>
            </a:r>
            <a:r>
              <a:rPr lang="nl-NL" i="1" dirty="0" smtClean="0"/>
              <a:t>ter hoogte van zijn schouders en daarna deed hij de </a:t>
            </a:r>
            <a:r>
              <a:rPr lang="nl-NL" i="1" dirty="0" err="1" smtClean="0"/>
              <a:t>Takbier</a:t>
            </a:r>
            <a:r>
              <a:rPr lang="nl-NL" i="1" dirty="0" smtClean="0"/>
              <a:t> en liet hij elk bot terugkeren naar zijn plaats…”</a:t>
            </a:r>
            <a:r>
              <a:rPr lang="nl-NL" dirty="0" smtClean="0"/>
              <a:t>  [Al-</a:t>
            </a:r>
            <a:r>
              <a:rPr lang="nl-NL" dirty="0" err="1" smtClean="0"/>
              <a:t>Boekhaarie</a:t>
            </a:r>
            <a:r>
              <a:rPr lang="nl-NL" dirty="0" smtClean="0"/>
              <a:t> en </a:t>
            </a:r>
            <a:r>
              <a:rPr lang="nl-NL" dirty="0" err="1" smtClean="0"/>
              <a:t>Aboe</a:t>
            </a:r>
            <a:r>
              <a:rPr lang="nl-NL" dirty="0" smtClean="0"/>
              <a:t> </a:t>
            </a:r>
            <a:r>
              <a:rPr lang="nl-NL" dirty="0" err="1" smtClean="0"/>
              <a:t>Daawoed</a:t>
            </a:r>
            <a:r>
              <a:rPr lang="nl-NL" dirty="0" smtClean="0"/>
              <a:t>].</a:t>
            </a:r>
          </a:p>
          <a:p>
            <a:pPr>
              <a:buFontTx/>
              <a:buChar char="-"/>
            </a:pPr>
            <a:r>
              <a:rPr lang="nl-NL" dirty="0" smtClean="0"/>
              <a:t>Al-</a:t>
            </a:r>
            <a:r>
              <a:rPr lang="nl-NL" dirty="0" err="1" smtClean="0"/>
              <a:t>Maalikiyyah</a:t>
            </a:r>
            <a:r>
              <a:rPr lang="nl-NL" dirty="0" smtClean="0"/>
              <a:t> </a:t>
            </a:r>
            <a:r>
              <a:rPr lang="nl-NL" dirty="0"/>
              <a:t>zeiden: Dit duidt erop dat hij zijn handen langs zijn lichaam laat hangen aangezien dit de enige manier is om de botten te laten terugkeren naar hun plaatsen.</a:t>
            </a:r>
          </a:p>
          <a:p>
            <a:pPr>
              <a:buFontTx/>
              <a:buChar char="-"/>
            </a:pPr>
            <a:r>
              <a:rPr lang="nl-NL" dirty="0"/>
              <a:t>Daarnaast hebben zij de handelingen van de bewoners van </a:t>
            </a:r>
            <a:r>
              <a:rPr lang="nl-NL" i="1" dirty="0"/>
              <a:t>al-</a:t>
            </a:r>
            <a:r>
              <a:rPr lang="nl-NL" i="1" dirty="0" err="1"/>
              <a:t>Madienah</a:t>
            </a:r>
            <a:r>
              <a:rPr lang="nl-NL" dirty="0"/>
              <a:t> aangehaald. </a:t>
            </a:r>
          </a:p>
          <a:p>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20535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itchFamily="2" charset="2"/>
              <a:buChar char="q"/>
            </a:pPr>
            <a:endParaRPr lang="nl-NL" sz="3200" b="1" dirty="0"/>
          </a:p>
          <a:p>
            <a:pPr>
              <a:buFontTx/>
              <a:buChar char="-"/>
            </a:pPr>
            <a:r>
              <a:rPr lang="nl-NL" dirty="0"/>
              <a:t>De meerderheid van de geleerden heeft al-</a:t>
            </a:r>
            <a:r>
              <a:rPr lang="nl-NL" dirty="0" err="1"/>
              <a:t>Maalikiyyah</a:t>
            </a:r>
            <a:r>
              <a:rPr lang="nl-NL" dirty="0"/>
              <a:t> tegengesproken. Zij zien het als aanbevolen om de rechterhand op de linkerhand te </a:t>
            </a:r>
            <a:r>
              <a:rPr lang="nl-NL" dirty="0" smtClean="0"/>
              <a:t>leggen. </a:t>
            </a:r>
          </a:p>
          <a:p>
            <a:pPr>
              <a:buFontTx/>
              <a:buChar char="-"/>
            </a:pPr>
            <a:r>
              <a:rPr lang="nl-NL" dirty="0" smtClean="0"/>
              <a:t>Zij hebben meerdere authentieke overleveringen aangehaald die wijzen op hun uitspraak. Sommige van deze overleveringen zijn zelfs verhaald door </a:t>
            </a:r>
            <a:r>
              <a:rPr lang="nl-NL" dirty="0" err="1" smtClean="0"/>
              <a:t>imaam</a:t>
            </a:r>
            <a:r>
              <a:rPr lang="nl-NL" dirty="0" smtClean="0"/>
              <a:t> </a:t>
            </a:r>
            <a:r>
              <a:rPr lang="nl-NL" dirty="0" err="1" smtClean="0"/>
              <a:t>Maalik</a:t>
            </a:r>
            <a:r>
              <a:rPr lang="nl-NL" dirty="0" smtClean="0"/>
              <a:t> zelf in al-</a:t>
            </a:r>
            <a:r>
              <a:rPr lang="nl-NL" dirty="0" err="1" smtClean="0"/>
              <a:t>Mowatta</a:t>
            </a:r>
            <a:r>
              <a:rPr lang="nl-NL" dirty="0" smtClean="0"/>
              <a:t>-e!</a:t>
            </a:r>
          </a:p>
          <a:p>
            <a:pPr>
              <a:buFontTx/>
              <a:buChar char="-"/>
            </a:pPr>
            <a:r>
              <a:rPr lang="nl-NL" dirty="0" err="1" smtClean="0"/>
              <a:t>Ibn</a:t>
            </a:r>
            <a:r>
              <a:rPr lang="nl-NL" dirty="0" smtClean="0"/>
              <a:t> </a:t>
            </a:r>
            <a:r>
              <a:rPr lang="nl-NL" dirty="0"/>
              <a:t>‘</a:t>
            </a:r>
            <a:r>
              <a:rPr lang="nl-NL" dirty="0" err="1"/>
              <a:t>Abdiel</a:t>
            </a:r>
            <a:r>
              <a:rPr lang="nl-NL" dirty="0"/>
              <a:t> Barr vermeldt zelfs dat dit de enige uitspraak is die verhaald is van de metgezellen!</a:t>
            </a:r>
          </a:p>
          <a:p>
            <a:pPr>
              <a:buFontTx/>
              <a:buChar char="-"/>
            </a:pPr>
            <a:r>
              <a:rPr lang="nl-NL" dirty="0"/>
              <a:t>Meerdere directe leerlingen van </a:t>
            </a:r>
            <a:r>
              <a:rPr lang="nl-NL" dirty="0" err="1"/>
              <a:t>imaam</a:t>
            </a:r>
            <a:r>
              <a:rPr lang="nl-NL" dirty="0"/>
              <a:t> </a:t>
            </a:r>
            <a:r>
              <a:rPr lang="nl-NL" dirty="0" err="1"/>
              <a:t>Maalik</a:t>
            </a:r>
            <a:r>
              <a:rPr lang="nl-NL" dirty="0"/>
              <a:t> zoals </a:t>
            </a:r>
            <a:r>
              <a:rPr lang="nl-NL" dirty="0" err="1"/>
              <a:t>Ashhab</a:t>
            </a:r>
            <a:r>
              <a:rPr lang="nl-NL" dirty="0"/>
              <a:t>, </a:t>
            </a:r>
            <a:r>
              <a:rPr lang="nl-NL" dirty="0" err="1"/>
              <a:t>ibn</a:t>
            </a:r>
            <a:r>
              <a:rPr lang="nl-NL" dirty="0"/>
              <a:t> </a:t>
            </a:r>
            <a:r>
              <a:rPr lang="nl-NL" dirty="0" err="1"/>
              <a:t>Wahb</a:t>
            </a:r>
            <a:r>
              <a:rPr lang="nl-NL" dirty="0"/>
              <a:t>, </a:t>
            </a:r>
            <a:r>
              <a:rPr lang="nl-NL" dirty="0" err="1"/>
              <a:t>Mo</a:t>
            </a:r>
            <a:r>
              <a:rPr lang="nl-NL" u="sng" dirty="0" err="1"/>
              <a:t>t</a:t>
            </a:r>
            <a:r>
              <a:rPr lang="nl-NL" dirty="0" err="1"/>
              <a:t>arrif</a:t>
            </a:r>
            <a:r>
              <a:rPr lang="nl-NL" dirty="0"/>
              <a:t>, </a:t>
            </a:r>
            <a:r>
              <a:rPr lang="nl-NL" dirty="0" err="1"/>
              <a:t>ibn</a:t>
            </a:r>
            <a:r>
              <a:rPr lang="nl-NL" dirty="0"/>
              <a:t> ‘</a:t>
            </a:r>
            <a:r>
              <a:rPr lang="nl-NL" dirty="0" err="1"/>
              <a:t>Abdiel</a:t>
            </a:r>
            <a:r>
              <a:rPr lang="nl-NL" dirty="0"/>
              <a:t> </a:t>
            </a:r>
            <a:r>
              <a:rPr lang="nl-NL" dirty="0" err="1"/>
              <a:t>H’akam</a:t>
            </a:r>
            <a:r>
              <a:rPr lang="nl-NL" dirty="0"/>
              <a:t> en </a:t>
            </a:r>
            <a:r>
              <a:rPr lang="nl-NL" dirty="0" err="1"/>
              <a:t>ibn</a:t>
            </a:r>
            <a:r>
              <a:rPr lang="nl-NL" dirty="0"/>
              <a:t> al-</a:t>
            </a:r>
            <a:r>
              <a:rPr lang="nl-NL" dirty="0" err="1"/>
              <a:t>Maadjieshoen</a:t>
            </a:r>
            <a:r>
              <a:rPr lang="nl-NL" dirty="0"/>
              <a:t> dat </a:t>
            </a:r>
            <a:r>
              <a:rPr lang="nl-NL" dirty="0" err="1"/>
              <a:t>imaam</a:t>
            </a:r>
            <a:r>
              <a:rPr lang="nl-NL" dirty="0"/>
              <a:t> </a:t>
            </a:r>
            <a:r>
              <a:rPr lang="nl-NL" dirty="0" err="1"/>
              <a:t>Maalik</a:t>
            </a:r>
            <a:r>
              <a:rPr lang="nl-NL" dirty="0"/>
              <a:t> van mening was dat het toegestaan of zelfs aanbevolen is om de rechterhand op de linkerhand te leggen tijdens de verplichte en vrijwillige gebeden. </a:t>
            </a:r>
          </a:p>
          <a:p>
            <a:pPr>
              <a:buFontTx/>
              <a:buChar char="-"/>
            </a:pPr>
            <a:r>
              <a:rPr lang="nl-NL" dirty="0" err="1"/>
              <a:t>Ibn</a:t>
            </a:r>
            <a:r>
              <a:rPr lang="nl-NL" dirty="0"/>
              <a:t> </a:t>
            </a:r>
            <a:r>
              <a:rPr lang="nl-NL" dirty="0" err="1"/>
              <a:t>H’amdoen</a:t>
            </a:r>
            <a:r>
              <a:rPr lang="nl-NL" dirty="0"/>
              <a:t> zegt zelfs dat dit </a:t>
            </a:r>
            <a:r>
              <a:rPr lang="nl-NL" dirty="0" smtClean="0"/>
              <a:t>(dus </a:t>
            </a:r>
            <a:r>
              <a:rPr lang="nl-NL" i="1" dirty="0" smtClean="0"/>
              <a:t>al-</a:t>
            </a:r>
            <a:r>
              <a:rPr lang="nl-NL" i="1" dirty="0" err="1" smtClean="0"/>
              <a:t>qab</a:t>
            </a:r>
            <a:r>
              <a:rPr lang="nl-NL" i="1" u="sng" dirty="0" err="1" smtClean="0"/>
              <a:t>dh</a:t>
            </a:r>
            <a:r>
              <a:rPr lang="nl-NL" dirty="0" smtClean="0"/>
              <a:t>) de </a:t>
            </a:r>
            <a:r>
              <a:rPr lang="nl-NL" dirty="0"/>
              <a:t>uitspraak van </a:t>
            </a:r>
            <a:r>
              <a:rPr lang="nl-NL" dirty="0" err="1"/>
              <a:t>Maalik</a:t>
            </a:r>
            <a:r>
              <a:rPr lang="nl-NL" dirty="0"/>
              <a:t> was en niet </a:t>
            </a:r>
            <a:r>
              <a:rPr lang="nl-NL" i="1" dirty="0" smtClean="0"/>
              <a:t>as-</a:t>
            </a:r>
            <a:r>
              <a:rPr lang="nl-NL" i="1" dirty="0" err="1" smtClean="0"/>
              <a:t>sadl</a:t>
            </a:r>
            <a:r>
              <a:rPr lang="nl-NL" i="1" dirty="0" smtClean="0"/>
              <a:t> </a:t>
            </a:r>
            <a:r>
              <a:rPr lang="nl-NL" dirty="0" smtClean="0"/>
              <a:t>(=handen langs het lichaam laten hangen)</a:t>
            </a:r>
            <a:r>
              <a:rPr lang="nl-NL" i="1" dirty="0" smtClean="0"/>
              <a:t>. </a:t>
            </a:r>
            <a:endParaRPr lang="nl-NL" dirty="0"/>
          </a:p>
          <a:p>
            <a:pPr>
              <a:buFontTx/>
              <a:buChar char="-"/>
            </a:pPr>
            <a:r>
              <a:rPr lang="nl-NL" dirty="0"/>
              <a:t>De </a:t>
            </a:r>
            <a:r>
              <a:rPr lang="nl-NL" dirty="0" err="1"/>
              <a:t>Medineze</a:t>
            </a:r>
            <a:r>
              <a:rPr lang="nl-NL" dirty="0"/>
              <a:t> school binnen al-</a:t>
            </a:r>
            <a:r>
              <a:rPr lang="nl-NL" dirty="0" err="1"/>
              <a:t>Maalikiyyah</a:t>
            </a:r>
            <a:r>
              <a:rPr lang="nl-NL" dirty="0"/>
              <a:t> koos dan ook voor de uitspraak dat het aanbevolen is om de rechterhand op de linkerhand te leggen.</a:t>
            </a:r>
          </a:p>
          <a:p>
            <a:pPr>
              <a:buFontTx/>
              <a:buChar char="-"/>
            </a:pPr>
            <a:r>
              <a:rPr lang="nl-NL" dirty="0"/>
              <a:t>Grote geleerden van al-</a:t>
            </a:r>
            <a:r>
              <a:rPr lang="nl-NL" dirty="0" err="1"/>
              <a:t>Maalikiyyah</a:t>
            </a:r>
            <a:r>
              <a:rPr lang="nl-NL" dirty="0"/>
              <a:t> hebben dan ook deze uitspraak verkozen. Onder hen zijn at-</a:t>
            </a:r>
            <a:r>
              <a:rPr lang="nl-NL" dirty="0" err="1"/>
              <a:t>Taalib</a:t>
            </a:r>
            <a:r>
              <a:rPr lang="nl-NL" dirty="0"/>
              <a:t> </a:t>
            </a:r>
            <a:r>
              <a:rPr lang="nl-NL" dirty="0" err="1"/>
              <a:t>ibn</a:t>
            </a:r>
            <a:r>
              <a:rPr lang="nl-NL" dirty="0"/>
              <a:t> </a:t>
            </a:r>
            <a:r>
              <a:rPr lang="nl-NL" dirty="0" err="1"/>
              <a:t>H’amdoen</a:t>
            </a:r>
            <a:r>
              <a:rPr lang="nl-NL" dirty="0"/>
              <a:t>, al-</a:t>
            </a:r>
            <a:r>
              <a:rPr lang="nl-NL" dirty="0" err="1"/>
              <a:t>Lagmie</a:t>
            </a:r>
            <a:r>
              <a:rPr lang="nl-NL" dirty="0"/>
              <a:t>, </a:t>
            </a:r>
            <a:r>
              <a:rPr lang="nl-NL" dirty="0" err="1"/>
              <a:t>ibn</a:t>
            </a:r>
            <a:r>
              <a:rPr lang="nl-NL" dirty="0"/>
              <a:t> ‘</a:t>
            </a:r>
            <a:r>
              <a:rPr lang="nl-NL" dirty="0" err="1"/>
              <a:t>Abdielbarr</a:t>
            </a:r>
            <a:r>
              <a:rPr lang="nl-NL" dirty="0"/>
              <a:t>, ‘</a:t>
            </a:r>
            <a:r>
              <a:rPr lang="nl-NL" dirty="0" err="1"/>
              <a:t>Ibn</a:t>
            </a:r>
            <a:r>
              <a:rPr lang="nl-NL" dirty="0"/>
              <a:t> al-‘</a:t>
            </a:r>
            <a:r>
              <a:rPr lang="nl-NL" dirty="0" err="1"/>
              <a:t>Arabie</a:t>
            </a:r>
            <a:r>
              <a:rPr lang="nl-NL" dirty="0"/>
              <a:t>, </a:t>
            </a:r>
            <a:r>
              <a:rPr lang="nl-NL" dirty="0" err="1"/>
              <a:t>ibn</a:t>
            </a:r>
            <a:r>
              <a:rPr lang="nl-NL" dirty="0"/>
              <a:t> </a:t>
            </a:r>
            <a:r>
              <a:rPr lang="nl-NL" dirty="0" err="1"/>
              <a:t>Rosdh</a:t>
            </a:r>
            <a:r>
              <a:rPr lang="nl-NL" dirty="0"/>
              <a:t> (de kleinzoon), </a:t>
            </a:r>
            <a:r>
              <a:rPr lang="nl-NL" dirty="0" err="1"/>
              <a:t>ibn</a:t>
            </a:r>
            <a:r>
              <a:rPr lang="nl-NL" dirty="0"/>
              <a:t> ‘</a:t>
            </a:r>
            <a:r>
              <a:rPr lang="nl-NL" dirty="0" err="1"/>
              <a:t>Abdoessalaam</a:t>
            </a:r>
            <a:r>
              <a:rPr lang="nl-NL" dirty="0"/>
              <a:t>, al-</a:t>
            </a:r>
            <a:r>
              <a:rPr lang="nl-NL" dirty="0" err="1"/>
              <a:t>Qaadhie</a:t>
            </a:r>
            <a:r>
              <a:rPr lang="nl-NL" dirty="0"/>
              <a:t> ‘</a:t>
            </a:r>
            <a:r>
              <a:rPr lang="nl-NL" dirty="0" err="1"/>
              <a:t>Iyaadh</a:t>
            </a:r>
            <a:r>
              <a:rPr lang="nl-NL" dirty="0"/>
              <a:t>, </a:t>
            </a:r>
            <a:r>
              <a:rPr lang="nl-NL" dirty="0" err="1"/>
              <a:t>ibn</a:t>
            </a:r>
            <a:r>
              <a:rPr lang="nl-NL" dirty="0"/>
              <a:t> </a:t>
            </a:r>
            <a:r>
              <a:rPr lang="nl-NL" dirty="0" err="1"/>
              <a:t>Djozay</a:t>
            </a:r>
            <a:r>
              <a:rPr lang="nl-NL" dirty="0"/>
              <a:t>, al-</a:t>
            </a:r>
            <a:r>
              <a:rPr lang="nl-NL" dirty="0" err="1"/>
              <a:t>Qaraafie</a:t>
            </a:r>
            <a:r>
              <a:rPr lang="nl-NL" dirty="0"/>
              <a:t> en vele andere geleerden</a:t>
            </a:r>
            <a:r>
              <a:rPr lang="nl-NL" dirty="0" smtClean="0"/>
              <a:t>. En dit is het correcte!</a:t>
            </a: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376674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itchFamily="2" charset="2"/>
              <a:buChar char="q"/>
            </a:pPr>
            <a:endParaRPr lang="nl-NL" sz="3200" b="1" dirty="0"/>
          </a:p>
          <a:p>
            <a:pPr>
              <a:buFont typeface="Wingdings" panose="05000000000000000000" pitchFamily="2" charset="2"/>
              <a:buChar char="§"/>
            </a:pPr>
            <a:r>
              <a:rPr lang="nl-NL" b="1" dirty="0" smtClean="0"/>
              <a:t>8. Het </a:t>
            </a:r>
            <a:r>
              <a:rPr lang="nl-NL" b="1" dirty="0"/>
              <a:t>doen van de </a:t>
            </a:r>
            <a:r>
              <a:rPr lang="nl-NL" b="1" dirty="0" err="1"/>
              <a:t>Takbier</a:t>
            </a:r>
            <a:r>
              <a:rPr lang="nl-NL" b="1" dirty="0"/>
              <a:t> bij het beginnen van de beweging naar de volgende houding.</a:t>
            </a:r>
            <a:endParaRPr lang="nl-NL" dirty="0"/>
          </a:p>
          <a:p>
            <a:pPr>
              <a:buFont typeface="Wingdings" panose="05000000000000000000" pitchFamily="2" charset="2"/>
              <a:buChar char="§"/>
            </a:pPr>
            <a:r>
              <a:rPr lang="nl-NL" dirty="0"/>
              <a:t>“</a:t>
            </a:r>
            <a:r>
              <a:rPr lang="nl-NL" i="1" dirty="0"/>
              <a:t>De boodschapper van Allah was gewoon, als hij opstond om het gebed te </a:t>
            </a:r>
            <a:r>
              <a:rPr lang="nl-NL" i="1" dirty="0" smtClean="0"/>
              <a:t>verrichten, </a:t>
            </a:r>
            <a:r>
              <a:rPr lang="nl-NL" i="1" dirty="0"/>
              <a:t>om de </a:t>
            </a:r>
            <a:r>
              <a:rPr lang="nl-NL" i="1" dirty="0" err="1"/>
              <a:t>Takbier</a:t>
            </a:r>
            <a:r>
              <a:rPr lang="nl-NL" i="1" dirty="0"/>
              <a:t> te verrichten op het moment dat hij stond en op het moment dat hij de neerbuiging deed en hij zei: ‘Sami’ </a:t>
            </a:r>
            <a:r>
              <a:rPr lang="nl-NL" i="1" dirty="0" err="1"/>
              <a:t>Allaahoe</a:t>
            </a:r>
            <a:r>
              <a:rPr lang="nl-NL" i="1" dirty="0"/>
              <a:t> liman </a:t>
            </a:r>
            <a:r>
              <a:rPr lang="nl-NL" i="1" dirty="0" err="1"/>
              <a:t>h’amidah</a:t>
            </a:r>
            <a:r>
              <a:rPr lang="nl-NL" i="1" dirty="0"/>
              <a:t>’ op het moment dat hij zijn rug ophief van de </a:t>
            </a:r>
            <a:r>
              <a:rPr lang="nl-NL" i="1" dirty="0" smtClean="0"/>
              <a:t>neerbuiging…”</a:t>
            </a:r>
          </a:p>
          <a:p>
            <a:pPr>
              <a:buFont typeface="Wingdings" panose="05000000000000000000" pitchFamily="2" charset="2"/>
              <a:buChar char="§"/>
            </a:pPr>
            <a:r>
              <a:rPr lang="nl-NL" b="1" dirty="0" smtClean="0"/>
              <a:t>9. Het </a:t>
            </a:r>
            <a:r>
              <a:rPr lang="nl-NL" b="1" dirty="0"/>
              <a:t>uitstellen van de </a:t>
            </a:r>
            <a:r>
              <a:rPr lang="nl-NL" b="1" i="1" dirty="0" err="1"/>
              <a:t>Takbier</a:t>
            </a:r>
            <a:r>
              <a:rPr lang="nl-NL" b="1" dirty="0"/>
              <a:t> na de zitting na twee </a:t>
            </a:r>
            <a:r>
              <a:rPr lang="nl-NL" b="1" i="1" dirty="0" err="1"/>
              <a:t>raka’aat</a:t>
            </a:r>
            <a:r>
              <a:rPr lang="nl-NL" b="1" dirty="0"/>
              <a:t> totdat men al helemaal staat.</a:t>
            </a:r>
            <a:endParaRPr lang="nl-NL" dirty="0"/>
          </a:p>
          <a:p>
            <a:pPr>
              <a:buFont typeface="Wingdings" panose="05000000000000000000" pitchFamily="2" charset="2"/>
              <a:buChar char="§"/>
            </a:pPr>
            <a:r>
              <a:rPr lang="nl-NL" dirty="0"/>
              <a:t>Het is tevens verhaald door </a:t>
            </a:r>
            <a:r>
              <a:rPr lang="nl-NL" dirty="0" err="1"/>
              <a:t>Mot’rif</a:t>
            </a:r>
            <a:r>
              <a:rPr lang="nl-NL" dirty="0"/>
              <a:t> </a:t>
            </a:r>
            <a:r>
              <a:rPr lang="nl-NL" dirty="0" err="1"/>
              <a:t>ibn</a:t>
            </a:r>
            <a:r>
              <a:rPr lang="nl-NL" dirty="0"/>
              <a:t> ‘</a:t>
            </a:r>
            <a:r>
              <a:rPr lang="nl-NL" dirty="0" err="1"/>
              <a:t>Abdoellaah</a:t>
            </a:r>
            <a:r>
              <a:rPr lang="nl-NL" dirty="0"/>
              <a:t>: </a:t>
            </a:r>
            <a:r>
              <a:rPr lang="nl-NL" i="1" dirty="0"/>
              <a:t>“Ik heb met ‘</a:t>
            </a:r>
            <a:r>
              <a:rPr lang="nl-NL" i="1" dirty="0" err="1"/>
              <a:t>Amr</a:t>
            </a:r>
            <a:r>
              <a:rPr lang="nl-NL" i="1" dirty="0"/>
              <a:t> </a:t>
            </a:r>
            <a:r>
              <a:rPr lang="nl-NL" i="1" dirty="0" err="1"/>
              <a:t>ibn</a:t>
            </a:r>
            <a:r>
              <a:rPr lang="nl-NL" i="1" dirty="0"/>
              <a:t> </a:t>
            </a:r>
            <a:r>
              <a:rPr lang="nl-NL" i="1" dirty="0" err="1"/>
              <a:t>H’osayn</a:t>
            </a:r>
            <a:r>
              <a:rPr lang="nl-NL" i="1" dirty="0"/>
              <a:t> (de metgezel) achter ‘</a:t>
            </a:r>
            <a:r>
              <a:rPr lang="nl-NL" i="1" dirty="0" err="1"/>
              <a:t>Aliyy</a:t>
            </a:r>
            <a:r>
              <a:rPr lang="nl-NL" i="1" dirty="0"/>
              <a:t> </a:t>
            </a:r>
            <a:r>
              <a:rPr lang="nl-NL" i="1" dirty="0" err="1"/>
              <a:t>ibn</a:t>
            </a:r>
            <a:r>
              <a:rPr lang="nl-NL" i="1" dirty="0"/>
              <a:t> </a:t>
            </a:r>
            <a:r>
              <a:rPr lang="nl-NL" i="1" dirty="0" err="1"/>
              <a:t>Abie</a:t>
            </a:r>
            <a:r>
              <a:rPr lang="nl-NL" i="1" dirty="0"/>
              <a:t> </a:t>
            </a:r>
            <a:r>
              <a:rPr lang="nl-NL" i="1" dirty="0" err="1"/>
              <a:t>Taalib</a:t>
            </a:r>
            <a:r>
              <a:rPr lang="nl-NL" i="1" dirty="0"/>
              <a:t> gebeden en hij deed de </a:t>
            </a:r>
            <a:r>
              <a:rPr lang="nl-NL" i="1" dirty="0" err="1"/>
              <a:t>takbier</a:t>
            </a:r>
            <a:r>
              <a:rPr lang="nl-NL" i="1" dirty="0"/>
              <a:t> op het moment dat hij de neerwerping verrichtte, op het moment dat hij zijn hoofd ophief en als hij opstond van de twee gebedseenheden deed hij de </a:t>
            </a:r>
            <a:r>
              <a:rPr lang="nl-NL" i="1" dirty="0" err="1"/>
              <a:t>takbier</a:t>
            </a:r>
            <a:r>
              <a:rPr lang="nl-NL" i="1" dirty="0"/>
              <a:t>. </a:t>
            </a:r>
            <a:endParaRPr lang="nl-NL" dirty="0"/>
          </a:p>
          <a:p>
            <a:pPr>
              <a:buFont typeface="Wingdings" panose="05000000000000000000" pitchFamily="2" charset="2"/>
              <a:buChar char="§"/>
            </a:pPr>
            <a:r>
              <a:rPr lang="nl-NL" dirty="0"/>
              <a:t>Het is tevens verhaald van </a:t>
            </a:r>
            <a:r>
              <a:rPr lang="nl-NL" dirty="0" err="1"/>
              <a:t>Ibn</a:t>
            </a:r>
            <a:r>
              <a:rPr lang="nl-NL" dirty="0"/>
              <a:t> </a:t>
            </a:r>
            <a:r>
              <a:rPr lang="nl-NL" dirty="0" err="1"/>
              <a:t>Wahb</a:t>
            </a:r>
            <a:r>
              <a:rPr lang="nl-NL" dirty="0"/>
              <a:t> dat </a:t>
            </a:r>
            <a:r>
              <a:rPr lang="nl-NL" dirty="0" err="1"/>
              <a:t>imaam</a:t>
            </a:r>
            <a:r>
              <a:rPr lang="nl-NL" dirty="0"/>
              <a:t> </a:t>
            </a:r>
            <a:r>
              <a:rPr lang="nl-NL" dirty="0" err="1"/>
              <a:t>Maalik</a:t>
            </a:r>
            <a:r>
              <a:rPr lang="nl-NL" dirty="0"/>
              <a:t> heeft gezegd: </a:t>
            </a:r>
            <a:r>
              <a:rPr lang="nl-NL" i="1" dirty="0"/>
              <a:t>“Als hij de </a:t>
            </a:r>
            <a:r>
              <a:rPr lang="nl-NL" i="1" dirty="0" err="1"/>
              <a:t>Takbier</a:t>
            </a:r>
            <a:r>
              <a:rPr lang="nl-NL" i="1" dirty="0"/>
              <a:t> verricht nadat hij geheel staat dan is dat geliefder bij mij, maar als hij de </a:t>
            </a:r>
            <a:r>
              <a:rPr lang="nl-NL" i="1" dirty="0" err="1"/>
              <a:t>takbier</a:t>
            </a:r>
            <a:r>
              <a:rPr lang="nl-NL" i="1" dirty="0"/>
              <a:t> verricht tijdens het opstaan dan is dat toegestaan</a:t>
            </a:r>
            <a:r>
              <a:rPr lang="nl-NL" i="1" dirty="0" smtClean="0"/>
              <a:t>.”</a:t>
            </a:r>
          </a:p>
          <a:p>
            <a:pPr>
              <a:buFont typeface="Wingdings" panose="05000000000000000000" pitchFamily="2" charset="2"/>
              <a:buChar char="§"/>
            </a:pPr>
            <a:r>
              <a:rPr lang="nl-NL" dirty="0"/>
              <a:t>De meerderheid van de geleerden zegt: men dient de </a:t>
            </a:r>
            <a:r>
              <a:rPr lang="nl-NL" i="1" dirty="0" err="1"/>
              <a:t>takbier</a:t>
            </a:r>
            <a:r>
              <a:rPr lang="nl-NL" i="1" dirty="0"/>
              <a:t> </a:t>
            </a:r>
            <a:r>
              <a:rPr lang="nl-NL" dirty="0"/>
              <a:t>te verrichten tijdens het bewegen en niet nadat men klaar is met het bewegen. In al-</a:t>
            </a:r>
            <a:r>
              <a:rPr lang="nl-NL" dirty="0" err="1"/>
              <a:t>Mowatta</a:t>
            </a:r>
            <a:r>
              <a:rPr lang="nl-NL" dirty="0"/>
              <a:t>-e van </a:t>
            </a:r>
            <a:r>
              <a:rPr lang="nl-NL" dirty="0" err="1"/>
              <a:t>Maalik</a:t>
            </a:r>
            <a:r>
              <a:rPr lang="nl-NL" dirty="0"/>
              <a:t> staan ook diverse overleveringen van </a:t>
            </a:r>
            <a:r>
              <a:rPr lang="nl-NL" dirty="0" err="1"/>
              <a:t>Aboe</a:t>
            </a:r>
            <a:r>
              <a:rPr lang="nl-NL" dirty="0"/>
              <a:t> </a:t>
            </a:r>
            <a:r>
              <a:rPr lang="nl-NL" dirty="0" err="1"/>
              <a:t>Hoerairah</a:t>
            </a:r>
            <a:r>
              <a:rPr lang="nl-NL" dirty="0"/>
              <a:t>, ‘</a:t>
            </a:r>
            <a:r>
              <a:rPr lang="nl-NL" dirty="0" err="1"/>
              <a:t>Abdoellaah</a:t>
            </a:r>
            <a:r>
              <a:rPr lang="nl-NL" dirty="0"/>
              <a:t> </a:t>
            </a:r>
            <a:r>
              <a:rPr lang="nl-NL" dirty="0" err="1"/>
              <a:t>ibn</a:t>
            </a:r>
            <a:r>
              <a:rPr lang="nl-NL" dirty="0"/>
              <a:t> ‘</a:t>
            </a:r>
            <a:r>
              <a:rPr lang="nl-NL" dirty="0" err="1"/>
              <a:t>Omar</a:t>
            </a:r>
            <a:r>
              <a:rPr lang="nl-NL" dirty="0"/>
              <a:t> en </a:t>
            </a:r>
            <a:r>
              <a:rPr lang="nl-NL" dirty="0" err="1"/>
              <a:t>Djaabir</a:t>
            </a:r>
            <a:r>
              <a:rPr lang="nl-NL" dirty="0"/>
              <a:t> </a:t>
            </a:r>
            <a:r>
              <a:rPr lang="nl-NL" dirty="0" err="1"/>
              <a:t>ibn</a:t>
            </a:r>
            <a:r>
              <a:rPr lang="nl-NL" dirty="0"/>
              <a:t> ‘</a:t>
            </a:r>
            <a:r>
              <a:rPr lang="nl-NL" dirty="0" err="1"/>
              <a:t>Abdoellaah</a:t>
            </a:r>
            <a:r>
              <a:rPr lang="nl-NL" dirty="0"/>
              <a:t> die duiden op deze betekenis. </a:t>
            </a:r>
            <a:r>
              <a:rPr lang="nl-NL" dirty="0" err="1"/>
              <a:t>Imaam</a:t>
            </a:r>
            <a:r>
              <a:rPr lang="nl-NL" dirty="0"/>
              <a:t> </a:t>
            </a:r>
            <a:r>
              <a:rPr lang="nl-NL" dirty="0" err="1"/>
              <a:t>ibn</a:t>
            </a:r>
            <a:r>
              <a:rPr lang="nl-NL" dirty="0"/>
              <a:t> </a:t>
            </a:r>
            <a:r>
              <a:rPr lang="nl-NL" dirty="0" err="1"/>
              <a:t>Battaal</a:t>
            </a:r>
            <a:r>
              <a:rPr lang="nl-NL" dirty="0"/>
              <a:t> zegt: </a:t>
            </a:r>
            <a:r>
              <a:rPr lang="nl-NL" i="1" dirty="0"/>
              <a:t>“De uitspraak van </a:t>
            </a:r>
            <a:r>
              <a:rPr lang="nl-NL" i="1" dirty="0" err="1"/>
              <a:t>Maalik</a:t>
            </a:r>
            <a:r>
              <a:rPr lang="nl-NL" i="1" dirty="0"/>
              <a:t> die in overeenstemming is met de groep (d.w.z. meerderheid van de geleerden) heeft voorrang en de overleveringen duiden hierop.”</a:t>
            </a:r>
            <a:r>
              <a:rPr lang="nl-NL" baseline="30000" dirty="0"/>
              <a:t> </a:t>
            </a: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360993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endParaRPr lang="nl-NL" sz="3200" b="1" dirty="0"/>
          </a:p>
          <a:p>
            <a:r>
              <a:rPr lang="nl-NL" b="1" dirty="0"/>
              <a:t>10. Het vastpakken van de drie vingers. </a:t>
            </a:r>
            <a:r>
              <a:rPr lang="nl-NL" dirty="0"/>
              <a:t>Dat wil zeggen: het vastpakken van de pink, </a:t>
            </a:r>
            <a:r>
              <a:rPr lang="nl-NL" dirty="0" smtClean="0"/>
              <a:t>ringvinger </a:t>
            </a:r>
            <a:r>
              <a:rPr lang="nl-NL" dirty="0"/>
              <a:t>en middelvinger met de handpalm en het wijzen met de wijsvinger. De duim wordt langs/op de middelvinger gehouden. </a:t>
            </a:r>
            <a:endParaRPr lang="nl-NL" dirty="0" smtClean="0"/>
          </a:p>
          <a:p>
            <a:r>
              <a:rPr lang="nl-NL" dirty="0"/>
              <a:t>De linkerhand wordt op de linker bovenbeen geplaatst.</a:t>
            </a:r>
          </a:p>
          <a:p>
            <a:r>
              <a:rPr lang="nl-NL" dirty="0" smtClean="0"/>
              <a:t>Het </a:t>
            </a:r>
            <a:r>
              <a:rPr lang="nl-NL" dirty="0"/>
              <a:t>is verhaald op gezag van ‘</a:t>
            </a:r>
            <a:r>
              <a:rPr lang="nl-NL" dirty="0" err="1"/>
              <a:t>Abdoellaah</a:t>
            </a:r>
            <a:r>
              <a:rPr lang="nl-NL" dirty="0"/>
              <a:t> </a:t>
            </a:r>
            <a:r>
              <a:rPr lang="nl-NL" dirty="0" err="1"/>
              <a:t>ibn</a:t>
            </a:r>
            <a:r>
              <a:rPr lang="nl-NL" dirty="0"/>
              <a:t> </a:t>
            </a:r>
            <a:r>
              <a:rPr lang="nl-NL" dirty="0" err="1"/>
              <a:t>az-Zobayr</a:t>
            </a:r>
            <a:r>
              <a:rPr lang="nl-NL" dirty="0"/>
              <a:t>: </a:t>
            </a:r>
            <a:r>
              <a:rPr lang="nl-NL" i="1" dirty="0"/>
              <a:t>“De boodschapper van Allah was gewoon, wanneer hij zat om de smeekbedes te verrichten, om zijn rechterhand op zijn rechter bovenbeen te plaatsen en zijn linkerhand op zijn linker bovenbeen. Hij wees vervolgens met zijn wijsvinger en plaatste zijn duim op de middelvinger. Hij pakte met zijn linkerhand zijn linkerknie vast.</a:t>
            </a:r>
            <a:endParaRPr lang="nl-NL" dirty="0"/>
          </a:p>
          <a:p>
            <a:r>
              <a:rPr lang="nl-NL" dirty="0"/>
              <a:t>Het is tevens </a:t>
            </a:r>
            <a:r>
              <a:rPr lang="nl-NL" dirty="0" smtClean="0"/>
              <a:t>verhaald </a:t>
            </a:r>
            <a:r>
              <a:rPr lang="nl-NL" dirty="0"/>
              <a:t>op gezag van ‘</a:t>
            </a:r>
            <a:r>
              <a:rPr lang="nl-NL" dirty="0" err="1"/>
              <a:t>Abdoellaah</a:t>
            </a:r>
            <a:r>
              <a:rPr lang="nl-NL" dirty="0"/>
              <a:t> </a:t>
            </a:r>
            <a:r>
              <a:rPr lang="nl-NL" dirty="0" err="1"/>
              <a:t>ibn</a:t>
            </a:r>
            <a:r>
              <a:rPr lang="nl-NL" dirty="0"/>
              <a:t> ‘</a:t>
            </a:r>
            <a:r>
              <a:rPr lang="nl-NL" dirty="0" err="1"/>
              <a:t>Omar</a:t>
            </a:r>
            <a:r>
              <a:rPr lang="nl-NL" dirty="0"/>
              <a:t>: </a:t>
            </a:r>
            <a:r>
              <a:rPr lang="nl-NL" i="1" dirty="0"/>
              <a:t>“De profeet was gewoon, als hij zat tijdens het gebed, om zijn rechterhand op zijn rechter bovenbeen te plaatsen en al zijn vingers vast te pakken (met zijn handpalm). Hij wees met zijn vinger die zich naast zijn duim bevond (d.w.z. de wijsvinger) en hij legde zijn linkerhand op zijn linker bovenbeen.”</a:t>
            </a:r>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262308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itchFamily="2" charset="2"/>
              <a:buChar char="q"/>
            </a:pPr>
            <a:endParaRPr lang="nl-NL" sz="3200" b="1" dirty="0"/>
          </a:p>
          <a:p>
            <a:r>
              <a:rPr lang="nl-NL" b="1" dirty="0"/>
              <a:t>11. Het bewegen van de vinger.</a:t>
            </a:r>
            <a:r>
              <a:rPr lang="nl-NL" dirty="0"/>
              <a:t> Dat wil zeggen: het bewegen van de vingers tijdens de </a:t>
            </a:r>
            <a:r>
              <a:rPr lang="nl-NL" dirty="0" err="1"/>
              <a:t>Tashahhoed</a:t>
            </a:r>
            <a:r>
              <a:rPr lang="nl-NL" dirty="0"/>
              <a:t>. Het is verhaald op gezag van </a:t>
            </a:r>
            <a:r>
              <a:rPr lang="nl-NL" dirty="0" err="1"/>
              <a:t>Maalik</a:t>
            </a:r>
            <a:r>
              <a:rPr lang="nl-NL" dirty="0"/>
              <a:t> bin al-</a:t>
            </a:r>
            <a:r>
              <a:rPr lang="nl-NL" dirty="0" err="1"/>
              <a:t>Khoeza’ieyy</a:t>
            </a:r>
            <a:r>
              <a:rPr lang="nl-NL" dirty="0"/>
              <a:t>, van zijn vader: </a:t>
            </a:r>
            <a:r>
              <a:rPr lang="nl-NL" i="1" dirty="0"/>
              <a:t>“Ik heb de boodschapper van Allah zijn rechterhand op zijn rechter bovenbeen zien leggen en hij wees met zijn vinger.”</a:t>
            </a:r>
            <a:endParaRPr lang="nl-NL" dirty="0"/>
          </a:p>
          <a:p>
            <a:r>
              <a:rPr lang="nl-NL" dirty="0" err="1"/>
              <a:t>Maalik</a:t>
            </a:r>
            <a:r>
              <a:rPr lang="nl-NL" dirty="0"/>
              <a:t> en de meerderheid van de geleerden hebben deze overleveringen aangenomen en geven aan dat het aanbevolen is om de vinger te bewegen tijdens de </a:t>
            </a:r>
            <a:r>
              <a:rPr lang="nl-NL" i="1" dirty="0" err="1"/>
              <a:t>Tashahhoed</a:t>
            </a:r>
            <a:r>
              <a:rPr lang="nl-NL" dirty="0"/>
              <a:t>. Er is gezegd: van links naar rechts. Dit wordt vaak genoemd in de boeken van al-</a:t>
            </a:r>
            <a:r>
              <a:rPr lang="nl-NL" dirty="0" err="1"/>
              <a:t>Maalikiyyah</a:t>
            </a:r>
            <a:r>
              <a:rPr lang="nl-NL" dirty="0"/>
              <a:t>. Er is ook gezegd door sommigen van al-</a:t>
            </a:r>
            <a:r>
              <a:rPr lang="nl-NL" dirty="0" err="1"/>
              <a:t>Maalikiyyah</a:t>
            </a:r>
            <a:r>
              <a:rPr lang="nl-NL" dirty="0"/>
              <a:t>: van boven naar beneden. En Allah weet het beste.</a:t>
            </a:r>
          </a:p>
          <a:p>
            <a:r>
              <a:rPr lang="nl-NL" b="1" dirty="0"/>
              <a:t>12. De wijze van de neerwerping.</a:t>
            </a:r>
            <a:endParaRPr lang="nl-NL" dirty="0"/>
          </a:p>
          <a:p>
            <a:r>
              <a:rPr lang="nl-NL" dirty="0"/>
              <a:t>Men dient bij de neerwerping de handpalmen op de grond te leggen, ervoor te zorgen dat de onderarmen de grond niet raken, dat de handen worden weggehouden van de zijden, de handen ter hoogte van de oren te plaatsen, de buik op te tillen en de tenen te krommen richting al-</a:t>
            </a:r>
            <a:r>
              <a:rPr lang="nl-NL" dirty="0" err="1"/>
              <a:t>Qiblah</a:t>
            </a:r>
            <a:r>
              <a:rPr lang="nl-NL" dirty="0"/>
              <a:t>. </a:t>
            </a:r>
          </a:p>
          <a:p>
            <a:r>
              <a:rPr lang="nl-NL" dirty="0" err="1"/>
              <a:t>Aboe</a:t>
            </a:r>
            <a:r>
              <a:rPr lang="nl-NL" dirty="0"/>
              <a:t> </a:t>
            </a:r>
            <a:r>
              <a:rPr lang="nl-NL" dirty="0" err="1"/>
              <a:t>H’amied</a:t>
            </a:r>
            <a:r>
              <a:rPr lang="nl-NL" dirty="0"/>
              <a:t> </a:t>
            </a:r>
            <a:r>
              <a:rPr lang="nl-NL" dirty="0" smtClean="0"/>
              <a:t>as-</a:t>
            </a:r>
            <a:r>
              <a:rPr lang="nl-NL" dirty="0" err="1" smtClean="0"/>
              <a:t>Saa’iedie</a:t>
            </a:r>
            <a:r>
              <a:rPr lang="nl-NL" dirty="0" smtClean="0"/>
              <a:t> zei: </a:t>
            </a:r>
            <a:r>
              <a:rPr lang="nl-NL" i="1" dirty="0"/>
              <a:t>“Ik was degene van jullie die het beste het gebed van de boodschapper van Allah gememoriseerd had. Ik zag, wanneer hij de </a:t>
            </a:r>
            <a:r>
              <a:rPr lang="nl-NL" i="1" dirty="0" err="1"/>
              <a:t>takbier</a:t>
            </a:r>
            <a:r>
              <a:rPr lang="nl-NL" i="1" dirty="0"/>
              <a:t> deed, dat hij zijn handen ter hoogte van zijn schouders deed. Wanneer hij de neerbuiging deed dan legde hij zijn handen op zijn knieën. Wanneer hij de neerwerping verrichtte dan legde hij zijn onderarmen niet op de grond en deed hij deze ook niet tegen zijn zijden. En hij kromde zijn tenen richting al-</a:t>
            </a:r>
            <a:r>
              <a:rPr lang="nl-NL" i="1" dirty="0" err="1"/>
              <a:t>Qiblah</a:t>
            </a:r>
            <a:r>
              <a:rPr lang="nl-NL" i="1" dirty="0"/>
              <a:t>. Als hij ging zitten tijdens de twee </a:t>
            </a:r>
            <a:r>
              <a:rPr lang="nl-NL" i="1" dirty="0" err="1"/>
              <a:t>neerwerpingen</a:t>
            </a:r>
            <a:r>
              <a:rPr lang="nl-NL" i="1" dirty="0"/>
              <a:t> dan zat hij op zijn linkervoet, terwijl hij de tenen van zijn rechtervoet richting al-</a:t>
            </a:r>
            <a:r>
              <a:rPr lang="nl-NL" i="1" dirty="0" err="1"/>
              <a:t>Qiblah</a:t>
            </a:r>
            <a:r>
              <a:rPr lang="nl-NL" i="1" dirty="0"/>
              <a:t> kromde. Als hij ging zitten bij de laatste </a:t>
            </a:r>
            <a:r>
              <a:rPr lang="nl-NL" i="1" dirty="0" err="1"/>
              <a:t>rak’ah</a:t>
            </a:r>
            <a:r>
              <a:rPr lang="nl-NL" i="1" dirty="0"/>
              <a:t>, dan deed hij zijn linkervoet naar voren, kromde hij de tenen van zijn rechtervoet richting al-</a:t>
            </a:r>
            <a:r>
              <a:rPr lang="nl-NL" i="1" dirty="0" err="1"/>
              <a:t>Qiblah</a:t>
            </a:r>
            <a:r>
              <a:rPr lang="nl-NL" i="1" dirty="0"/>
              <a:t> zat hij op zijn achterwerk.”</a:t>
            </a:r>
            <a:endParaRPr lang="nl-NL" dirty="0"/>
          </a:p>
          <a:p>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a:buFont typeface="Wingdings" panose="05000000000000000000" pitchFamily="2" charset="2"/>
              <a:buChar char="§"/>
            </a:pPr>
            <a:endParaRPr lang="nl-NL" dirty="0"/>
          </a:p>
          <a:p>
            <a:pPr marL="0" indent="0">
              <a:buNone/>
            </a:pPr>
            <a:endParaRPr lang="nl-NL" dirty="0"/>
          </a:p>
        </p:txBody>
      </p:sp>
    </p:spTree>
    <p:extLst>
      <p:ext uri="{BB962C8B-B14F-4D97-AF65-F5344CB8AC3E}">
        <p14:creationId xmlns:p14="http://schemas.microsoft.com/office/powerpoint/2010/main" val="415841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TotalTime>
  <Words>3266</Words>
  <Application>Microsoft Office PowerPoint</Application>
  <PresentationFormat>Diavoorstelling (4:3)</PresentationFormat>
  <Paragraphs>163</Paragraphs>
  <Slides>17</Slides>
  <Notes>16</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Flow</vt:lpstr>
      <vt:lpstr>Het gebed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721</cp:revision>
  <dcterms:created xsi:type="dcterms:W3CDTF">2015-09-07T14:47:38Z</dcterms:created>
  <dcterms:modified xsi:type="dcterms:W3CDTF">2019-12-10T19:42:20Z</dcterms:modified>
</cp:coreProperties>
</file>