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77" r:id="rId3"/>
    <p:sldId id="278" r:id="rId4"/>
    <p:sldId id="301" r:id="rId5"/>
    <p:sldId id="302" r:id="rId6"/>
    <p:sldId id="300" r:id="rId7"/>
    <p:sldId id="279" r:id="rId8"/>
    <p:sldId id="280" r:id="rId9"/>
    <p:sldId id="281" r:id="rId10"/>
    <p:sldId id="284" r:id="rId11"/>
    <p:sldId id="285" r:id="rId12"/>
    <p:sldId id="295" r:id="rId13"/>
    <p:sldId id="293" r:id="rId14"/>
    <p:sldId id="299" r:id="rId15"/>
    <p:sldId id="289" r:id="rId16"/>
    <p:sldId id="298" r:id="rId17"/>
    <p:sldId id="296" r:id="rId18"/>
    <p:sldId id="304" r:id="rId19"/>
    <p:sldId id="303" r:id="rId20"/>
    <p:sldId id="290" r:id="rId21"/>
    <p:sldId id="30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22" y="-14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59BFBD-4A03-4D5A-98FF-AB7158600ED5}" type="datetimeFigureOut">
              <a:rPr lang="nl-NL" smtClean="0"/>
              <a:pPr/>
              <a:t>24-2-2020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D58910-631C-47AC-A6F0-662F2AF31877}" type="slidenum">
              <a:rPr lang="nl-NL" smtClean="0"/>
              <a:pPr/>
              <a:t>‹nr.›</a:t>
            </a:fld>
            <a:endParaRPr lang="nl-NL"/>
          </a:p>
        </p:txBody>
      </p:sp>
    </p:spTree>
    <p:extLst>
      <p:ext uri="{BB962C8B-B14F-4D97-AF65-F5344CB8AC3E}">
        <p14:creationId xmlns:p14="http://schemas.microsoft.com/office/powerpoint/2010/main" val="2356494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2</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11</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12</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13</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14</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15</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16</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17</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18</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19</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20</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3</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21</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4</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5</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6</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7</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8</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9</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10</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E242AD6-C383-42F4-80EC-C7858C5E483E}" type="datetimeFigureOut">
              <a:rPr lang="en-US" smtClean="0"/>
              <a:pPr/>
              <a:t>2/24/2020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BF57E7B-61AB-4710-B5D9-B2FF6C386E5E}"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242AD6-C383-42F4-80EC-C7858C5E483E}" type="datetimeFigureOut">
              <a:rPr lang="en-US" smtClean="0"/>
              <a:pPr/>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242AD6-C383-42F4-80EC-C7858C5E483E}" type="datetimeFigureOut">
              <a:rPr lang="en-US" smtClean="0"/>
              <a:pPr/>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E242AD6-C383-42F4-80EC-C7858C5E483E}" type="datetimeFigureOut">
              <a:rPr lang="en-US" smtClean="0"/>
              <a:pPr/>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242AD6-C383-42F4-80EC-C7858C5E483E}" type="datetimeFigureOut">
              <a:rPr lang="en-US" smtClean="0"/>
              <a:pPr/>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242AD6-C383-42F4-80EC-C7858C5E483E}" type="datetimeFigureOut">
              <a:rPr lang="en-US" smtClean="0"/>
              <a:pPr/>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242AD6-C383-42F4-80EC-C7858C5E483E}" type="datetimeFigureOut">
              <a:rPr lang="en-US" smtClean="0"/>
              <a:pPr/>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242AD6-C383-42F4-80EC-C7858C5E483E}" type="datetimeFigureOut">
              <a:rPr lang="en-US" smtClean="0"/>
              <a:pPr/>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BF57E7B-61AB-4710-B5D9-B2FF6C386E5E}" type="slidenum">
              <a:rPr lang="en-US" smtClean="0"/>
              <a:pPr/>
              <a:t>‹nr.›</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242AD6-C383-42F4-80EC-C7858C5E483E}" type="datetimeFigureOut">
              <a:rPr lang="en-US" smtClean="0"/>
              <a:pPr/>
              <a:t>2/24/2020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F57E7B-61AB-4710-B5D9-B2FF6C386E5E}" type="slidenum">
              <a:rPr lang="en-US" smtClean="0"/>
              <a:pPr/>
              <a:t>‹nr.›</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Het </a:t>
            </a:r>
            <a:r>
              <a:rPr lang="en-US" dirty="0" err="1" smtClean="0"/>
              <a:t>gebed</a:t>
            </a:r>
            <a:endParaRPr lang="en-US" dirty="0"/>
          </a:p>
        </p:txBody>
      </p:sp>
      <p:sp>
        <p:nvSpPr>
          <p:cNvPr id="3" name="Subtitle 2"/>
          <p:cNvSpPr>
            <a:spLocks noGrp="1"/>
          </p:cNvSpPr>
          <p:nvPr>
            <p:ph type="subTitle" idx="1"/>
          </p:nvPr>
        </p:nvSpPr>
        <p:spPr>
          <a:xfrm>
            <a:off x="533400" y="3228536"/>
            <a:ext cx="7854696" cy="2576728"/>
          </a:xfrm>
        </p:spPr>
        <p:txBody>
          <a:bodyPr/>
          <a:lstStyle/>
          <a:p>
            <a:pPr algn="ctr"/>
            <a:r>
              <a:rPr lang="en-US" dirty="0" smtClean="0"/>
              <a:t>LES </a:t>
            </a:r>
            <a:r>
              <a:rPr lang="en-US" dirty="0"/>
              <a:t>1</a:t>
            </a:r>
            <a:endParaRPr lang="en-US" dirty="0" smtClean="0"/>
          </a:p>
          <a:p>
            <a:pPr algn="ctr"/>
            <a:r>
              <a:rPr lang="nl-NL" i="1" dirty="0" smtClean="0">
                <a:sym typeface="Wingdings" pitchFamily="2" charset="2"/>
              </a:rPr>
              <a:t>De Voorwaarden van het gebed</a:t>
            </a:r>
          </a:p>
          <a:p>
            <a:pPr algn="ctr"/>
            <a:endParaRPr lang="nl-NL" i="1" dirty="0">
              <a:sym typeface="Wingdings" pitchFamily="2" charset="2"/>
            </a:endParaRPr>
          </a:p>
          <a:p>
            <a:pPr algn="ctr"/>
            <a:r>
              <a:rPr lang="nl-NL" dirty="0" smtClean="0">
                <a:sym typeface="Wingdings" pitchFamily="2" charset="2"/>
              </a:rPr>
              <a:t>Ismail </a:t>
            </a:r>
            <a:r>
              <a:rPr lang="nl-NL" dirty="0" err="1" smtClean="0">
                <a:sym typeface="Wingdings" pitchFamily="2" charset="2"/>
              </a:rPr>
              <a:t>Abou</a:t>
            </a:r>
            <a:r>
              <a:rPr lang="nl-NL" dirty="0" smtClean="0">
                <a:sym typeface="Wingdings" pitchFamily="2" charset="2"/>
              </a:rPr>
              <a:t> </a:t>
            </a:r>
            <a:r>
              <a:rPr lang="nl-NL" dirty="0" err="1" smtClean="0">
                <a:sym typeface="Wingdings" pitchFamily="2" charset="2"/>
              </a:rPr>
              <a:t>Soumayyah</a:t>
            </a:r>
            <a:endParaRPr lang="nl-NL" dirty="0"/>
          </a:p>
          <a:p>
            <a:pPr algn="ctr"/>
            <a:endParaRPr lang="nl-NL" dirty="0"/>
          </a:p>
          <a:p>
            <a:endParaRPr lang="en-US" dirty="0"/>
          </a:p>
        </p:txBody>
      </p:sp>
    </p:spTree>
    <p:extLst>
      <p:ext uri="{BB962C8B-B14F-4D97-AF65-F5344CB8AC3E}">
        <p14:creationId xmlns:p14="http://schemas.microsoft.com/office/powerpoint/2010/main" val="1361434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endParaRPr lang="nl-NL" sz="2800" dirty="0" smtClean="0"/>
          </a:p>
          <a:p>
            <a:pPr>
              <a:buFontTx/>
              <a:buChar char="-"/>
            </a:pPr>
            <a:r>
              <a:rPr lang="nl-NL" sz="2800" dirty="0" smtClean="0"/>
              <a:t>Op het moment dat de </a:t>
            </a:r>
            <a:r>
              <a:rPr lang="nl-NL" sz="2800" i="1" dirty="0" err="1" smtClean="0"/>
              <a:t>moeqallied</a:t>
            </a:r>
            <a:r>
              <a:rPr lang="nl-NL" sz="2800" dirty="0" smtClean="0"/>
              <a:t> niemand kan vinden wiens oordeel hij kan overnemen, noch kan hij een teken vinden dat hij kan aanhouden, dan dient hij een richting op te bidden – welke richting dit ook is – en zijn gebed is geldig. </a:t>
            </a:r>
            <a:r>
              <a:rPr lang="nl-NL" sz="2800" i="1" dirty="0" smtClean="0"/>
              <a:t>Het is echter wel aanbevelenswaardig dat hij later het gebed opnieuw verricht zolang de tijdsperiode niet is verstreken, mocht achteraf blijken dat er sprake was van een grote afwijking</a:t>
            </a:r>
          </a:p>
          <a:p>
            <a:pPr>
              <a:buFont typeface="Wingdings" pitchFamily="2" charset="2"/>
              <a:buChar char="§"/>
            </a:pPr>
            <a:r>
              <a:rPr lang="nl-NL" sz="2800" b="1" dirty="0" smtClean="0"/>
              <a:t>Op het moment dat men er tijdens het gebed achterkomt naar een verkeerde richting te bidden:</a:t>
            </a:r>
          </a:p>
          <a:p>
            <a:r>
              <a:rPr lang="nl-NL" sz="2800" dirty="0" smtClean="0"/>
              <a:t>Als het gaat om een </a:t>
            </a:r>
            <a:r>
              <a:rPr lang="nl-NL" sz="2800" u="sng" dirty="0" smtClean="0"/>
              <a:t>kleine afwijking</a:t>
            </a:r>
            <a:r>
              <a:rPr lang="nl-NL" sz="2800" dirty="0" smtClean="0"/>
              <a:t> dan draait men zich tijdens het gebed naar de juiste richting. Een kleine afwijking is de afwijking die valt onder de overlevering: </a:t>
            </a:r>
            <a:r>
              <a:rPr lang="nl-NL" sz="2800" i="1" dirty="0" smtClean="0"/>
              <a:t>“Wat tussen het oosten en het westen ligt is al-</a:t>
            </a:r>
            <a:r>
              <a:rPr lang="nl-NL" sz="2800" i="1" dirty="0" err="1" smtClean="0"/>
              <a:t>qiblah</a:t>
            </a:r>
            <a:r>
              <a:rPr lang="nl-NL" sz="2800" i="1" dirty="0" smtClean="0"/>
              <a:t>.” </a:t>
            </a:r>
            <a:r>
              <a:rPr lang="nl-NL" sz="2800" dirty="0" smtClean="0"/>
              <a:t>[</a:t>
            </a:r>
            <a:r>
              <a:rPr lang="nl-NL" sz="2800" dirty="0"/>
              <a:t>At-</a:t>
            </a:r>
            <a:r>
              <a:rPr lang="nl-NL" sz="2800" dirty="0" err="1"/>
              <a:t>Tirmidhie</a:t>
            </a:r>
            <a:r>
              <a:rPr lang="nl-NL" sz="2800" dirty="0"/>
              <a:t>, hij heeft de overlevering tevens authentiek verklaard</a:t>
            </a:r>
            <a:r>
              <a:rPr lang="nl-NL" sz="2800" dirty="0" smtClean="0"/>
              <a:t>].</a:t>
            </a:r>
          </a:p>
          <a:p>
            <a:pPr lvl="0"/>
            <a:r>
              <a:rPr lang="nl-NL" sz="2800" dirty="0" smtClean="0"/>
              <a:t>Op het moment dat het gaat om een </a:t>
            </a:r>
            <a:r>
              <a:rPr lang="nl-NL" sz="2800" u="sng" dirty="0" smtClean="0"/>
              <a:t>grote afwijking</a:t>
            </a:r>
            <a:r>
              <a:rPr lang="nl-NL" sz="2800" dirty="0" smtClean="0"/>
              <a:t> dan dient men het gebed te onderbreken en het gebed opnieuw te verrichten (vanaf het begin).</a:t>
            </a:r>
          </a:p>
          <a:p>
            <a:pPr>
              <a:buFont typeface="Wingdings" pitchFamily="2" charset="2"/>
              <a:buChar char="§"/>
            </a:pPr>
            <a:endParaRPr lang="nl-NL" sz="2800" dirty="0" smtClean="0"/>
          </a:p>
          <a:p>
            <a:pPr>
              <a:buFontTx/>
              <a:buChar char="-"/>
            </a:pPr>
            <a:endParaRPr lang="nl-NL" sz="2800" dirty="0" smtClean="0"/>
          </a:p>
          <a:p>
            <a:pPr>
              <a:buFontTx/>
              <a:buChar char="-"/>
            </a:pPr>
            <a:endParaRPr lang="nl-NL" sz="2800" dirty="0" smtClean="0"/>
          </a:p>
          <a:p>
            <a:pPr>
              <a:buFontTx/>
              <a:buChar char="-"/>
            </a:pPr>
            <a:endParaRPr lang="nl-NL" sz="2800" dirty="0" smtClean="0"/>
          </a:p>
          <a:p>
            <a:pPr>
              <a:buFont typeface="Wingdings" pitchFamily="2" charset="2"/>
              <a:buChar char="§"/>
            </a:pPr>
            <a:endParaRPr lang="nl-NL" sz="2800" dirty="0" smtClean="0"/>
          </a:p>
          <a:p>
            <a:pPr>
              <a:buFont typeface="Wingdings" pitchFamily="2" charset="2"/>
              <a:buChar char="§"/>
            </a:pPr>
            <a:endParaRPr lang="nl-NL" sz="2800" dirty="0" smtClean="0"/>
          </a:p>
          <a:p>
            <a:pPr>
              <a:buFontTx/>
              <a:buChar char="-"/>
            </a:pPr>
            <a:endParaRPr lang="nl-NL" sz="2800" dirty="0" smtClean="0"/>
          </a:p>
          <a:p>
            <a:pPr marL="514350" indent="-514350">
              <a:buAutoNum type="arabicParenR"/>
            </a:pPr>
            <a:endParaRPr lang="nl-NL" sz="3200" dirty="0" smtClean="0"/>
          </a:p>
          <a:p>
            <a:pPr marL="514350" indent="-514350">
              <a:buAutoNum type="arabicParenR"/>
            </a:pPr>
            <a:endParaRPr lang="nl-NL" sz="3200" dirty="0" smtClean="0"/>
          </a:p>
          <a:p>
            <a:pPr>
              <a:buFontTx/>
              <a:buChar char="-"/>
            </a:pPr>
            <a:endParaRPr lang="nl-NL" sz="3200"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nl-NL" sz="2400" dirty="0" smtClean="0"/>
          </a:p>
          <a:p>
            <a:r>
              <a:rPr lang="nl-NL" sz="2400" dirty="0" smtClean="0"/>
              <a:t>Het is toegestaan om het vrijwillige gebed op een rijdier te verrichten, terwijl het rijdier voortgaat, al wendt dit rijdier zich een andere kant op dan </a:t>
            </a:r>
            <a:r>
              <a:rPr lang="nl-NL" sz="2400" i="1" dirty="0" err="1" smtClean="0"/>
              <a:t>al-qiblah</a:t>
            </a:r>
            <a:r>
              <a:rPr lang="nl-NL" sz="2400" dirty="0" smtClean="0"/>
              <a:t>. </a:t>
            </a:r>
          </a:p>
          <a:p>
            <a:r>
              <a:rPr lang="nl-NL" sz="2400" dirty="0" smtClean="0"/>
              <a:t>Het is verhaald op gezag van ‘</a:t>
            </a:r>
            <a:r>
              <a:rPr lang="nl-NL" sz="2400" dirty="0" err="1" smtClean="0"/>
              <a:t>Abdoellaah</a:t>
            </a:r>
            <a:r>
              <a:rPr lang="nl-NL" sz="2400" dirty="0" smtClean="0"/>
              <a:t> </a:t>
            </a:r>
            <a:r>
              <a:rPr lang="nl-NL" sz="2400" dirty="0" err="1" smtClean="0"/>
              <a:t>ibn</a:t>
            </a:r>
            <a:r>
              <a:rPr lang="nl-NL" sz="2400" dirty="0" smtClean="0"/>
              <a:t> ‘Omar: </a:t>
            </a:r>
            <a:r>
              <a:rPr lang="nl-NL" sz="2400" i="1" dirty="0" smtClean="0"/>
              <a:t>“De boodschapper van Allah was gewoon tijdens de reis het gebed te verrichten op zijn rijdier, welke richting het ook op ging met hem.”</a:t>
            </a:r>
            <a:endParaRPr lang="nl-NL" sz="2400" dirty="0" smtClean="0"/>
          </a:p>
          <a:p>
            <a:r>
              <a:rPr lang="nl-NL" sz="2400" b="1" dirty="0" smtClean="0"/>
              <a:t>Het is enkel toegestaan om het gebed te verrichten op een rijdier dat een andere kant op gaat dan </a:t>
            </a:r>
            <a:r>
              <a:rPr lang="nl-NL" sz="2400" b="1" i="1" dirty="0" err="1" smtClean="0"/>
              <a:t>al-qiblah</a:t>
            </a:r>
            <a:r>
              <a:rPr lang="nl-NL" sz="2400" b="1" dirty="0" smtClean="0"/>
              <a:t>, als aan de volgende voorwaarden wordt voldaan:</a:t>
            </a:r>
            <a:endParaRPr lang="nl-NL" sz="2400" dirty="0" smtClean="0"/>
          </a:p>
          <a:p>
            <a:r>
              <a:rPr lang="nl-NL" sz="2400" b="1" dirty="0" smtClean="0"/>
              <a:t>1.</a:t>
            </a:r>
            <a:r>
              <a:rPr lang="nl-NL" sz="2400" dirty="0" smtClean="0"/>
              <a:t> Het gaat om een reisafstand waarbij het toegestaan is om het gebed in te korten. Dit is ongeveer de reisafstand van 80 kilometer.</a:t>
            </a:r>
          </a:p>
          <a:p>
            <a:r>
              <a:rPr lang="nl-NL" sz="2400" b="1" dirty="0" smtClean="0"/>
              <a:t>2.</a:t>
            </a:r>
            <a:r>
              <a:rPr lang="nl-NL" sz="2400" dirty="0" smtClean="0"/>
              <a:t> Het gaat om een toegestane reis </a:t>
            </a:r>
          </a:p>
          <a:p>
            <a:r>
              <a:rPr lang="nl-NL" sz="2400" b="1" dirty="0" smtClean="0"/>
              <a:t>3.</a:t>
            </a:r>
            <a:r>
              <a:rPr lang="nl-NL" sz="2400" dirty="0" smtClean="0"/>
              <a:t> Men bevindt zich op een vervoersmiddel (is dus niet lopend).</a:t>
            </a:r>
          </a:p>
          <a:p>
            <a:r>
              <a:rPr lang="nl-NL" sz="2400" b="1" dirty="0" smtClean="0"/>
              <a:t>4.</a:t>
            </a:r>
            <a:r>
              <a:rPr lang="nl-NL" sz="2400" dirty="0" smtClean="0"/>
              <a:t> Het vervoersmiddel maakt het onmogelijk om </a:t>
            </a:r>
            <a:r>
              <a:rPr lang="nl-NL" sz="2400" i="1" dirty="0" err="1" smtClean="0"/>
              <a:t>al-qiblah</a:t>
            </a:r>
            <a:r>
              <a:rPr lang="nl-NL" sz="2400" dirty="0" smtClean="0"/>
              <a:t> te aanschouwen (aangezien het een andere kant op gaat). </a:t>
            </a:r>
          </a:p>
          <a:p>
            <a:pPr>
              <a:buFont typeface="Wingdings" pitchFamily="2" charset="2"/>
              <a:buChar char="§"/>
            </a:pPr>
            <a:endParaRPr lang="nl-NL" sz="2400" dirty="0" smtClean="0"/>
          </a:p>
          <a:p>
            <a:pPr>
              <a:buFontTx/>
              <a:buChar char="-"/>
            </a:pPr>
            <a:endParaRPr lang="nl-NL" sz="2400" dirty="0" smtClean="0"/>
          </a:p>
          <a:p>
            <a:pPr>
              <a:buFontTx/>
              <a:buChar char="-"/>
            </a:pPr>
            <a:endParaRPr lang="nl-NL" sz="2400" dirty="0" smtClean="0"/>
          </a:p>
          <a:p>
            <a:pPr>
              <a:buFontTx/>
              <a:buChar char="-"/>
            </a:pPr>
            <a:endParaRPr lang="nl-NL" sz="2400" dirty="0" smtClean="0"/>
          </a:p>
          <a:p>
            <a:pPr>
              <a:buFont typeface="Wingdings" pitchFamily="2" charset="2"/>
              <a:buChar char="§"/>
            </a:pPr>
            <a:endParaRPr lang="nl-NL" sz="2400" dirty="0" smtClean="0"/>
          </a:p>
          <a:p>
            <a:pPr>
              <a:buFont typeface="Wingdings" pitchFamily="2" charset="2"/>
              <a:buChar char="§"/>
            </a:pPr>
            <a:endParaRPr lang="nl-NL" sz="2400" dirty="0" smtClean="0"/>
          </a:p>
          <a:p>
            <a:pPr>
              <a:buFontTx/>
              <a:buChar char="-"/>
            </a:pPr>
            <a:endParaRPr lang="nl-NL" sz="2400" dirty="0" smtClean="0"/>
          </a:p>
          <a:p>
            <a:pPr marL="514350" indent="-514350">
              <a:buAutoNum type="arabicParenR"/>
            </a:pPr>
            <a:endParaRPr lang="nl-NL" sz="2400" dirty="0" smtClean="0"/>
          </a:p>
          <a:p>
            <a:pPr marL="514350" indent="-514350">
              <a:buAutoNum type="arabicParenR"/>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Font typeface="Wingdings" pitchFamily="2" charset="2"/>
              <a:buChar char="§"/>
            </a:pPr>
            <a:endParaRPr lang="nl-NL" sz="2400" b="1" dirty="0" smtClean="0"/>
          </a:p>
          <a:p>
            <a:pPr>
              <a:buFont typeface="Wingdings" pitchFamily="2" charset="2"/>
              <a:buChar char="§"/>
            </a:pPr>
            <a:r>
              <a:rPr lang="nl-NL" sz="2400" b="1" dirty="0" smtClean="0"/>
              <a:t>De 5</a:t>
            </a:r>
            <a:r>
              <a:rPr lang="nl-NL" sz="2400" b="1" baseline="30000" dirty="0" smtClean="0"/>
              <a:t>e</a:t>
            </a:r>
            <a:r>
              <a:rPr lang="nl-NL" sz="2400" b="1" dirty="0" smtClean="0"/>
              <a:t> voorwaarde van acceptatie: </a:t>
            </a:r>
            <a:r>
              <a:rPr lang="nl-NL" sz="2400" b="1" u="sng" dirty="0"/>
              <a:t>Het bedekken van de </a:t>
            </a:r>
            <a:r>
              <a:rPr lang="nl-NL" sz="2400" b="1" i="1" u="sng" dirty="0"/>
              <a:t>‘</a:t>
            </a:r>
            <a:r>
              <a:rPr lang="nl-NL" sz="2400" b="1" i="1" u="sng" dirty="0" err="1"/>
              <a:t>awrah</a:t>
            </a:r>
            <a:endParaRPr lang="nl-NL" sz="2400" u="sng" dirty="0"/>
          </a:p>
          <a:p>
            <a:pPr>
              <a:buFontTx/>
              <a:buChar char="-"/>
            </a:pPr>
            <a:r>
              <a:rPr lang="nl-NL" sz="2400" dirty="0"/>
              <a:t>Met </a:t>
            </a:r>
            <a:r>
              <a:rPr lang="nl-NL" sz="2400" i="1" dirty="0"/>
              <a:t>al-’</a:t>
            </a:r>
            <a:r>
              <a:rPr lang="nl-NL" sz="2400" i="1" dirty="0" err="1"/>
              <a:t>awrah</a:t>
            </a:r>
            <a:r>
              <a:rPr lang="nl-NL" sz="2400" dirty="0"/>
              <a:t> wordt het gedeelte van het lichaam bedoeld dat verplicht bedekt dient te worden</a:t>
            </a:r>
            <a:r>
              <a:rPr lang="nl-NL" sz="2400" dirty="0" smtClean="0"/>
              <a:t>.</a:t>
            </a:r>
          </a:p>
          <a:p>
            <a:pPr>
              <a:buFontTx/>
              <a:buChar char="-"/>
            </a:pPr>
            <a:r>
              <a:rPr lang="nl-NL" sz="2400" b="1" dirty="0"/>
              <a:t>De geleerden hebben de </a:t>
            </a:r>
            <a:r>
              <a:rPr lang="nl-NL" sz="2400" b="1" i="1" dirty="0"/>
              <a:t>‘</a:t>
            </a:r>
            <a:r>
              <a:rPr lang="nl-NL" sz="2400" b="1" i="1" dirty="0" err="1"/>
              <a:t>awrah</a:t>
            </a:r>
            <a:r>
              <a:rPr lang="nl-NL" sz="2400" b="1" dirty="0"/>
              <a:t> vervolgens in een lichte en een zware </a:t>
            </a:r>
            <a:r>
              <a:rPr lang="nl-NL" sz="2400" b="1" i="1" dirty="0"/>
              <a:t>‘</a:t>
            </a:r>
            <a:r>
              <a:rPr lang="nl-NL" sz="2400" b="1" i="1" dirty="0" err="1"/>
              <a:t>awrah</a:t>
            </a:r>
            <a:r>
              <a:rPr lang="nl-NL" sz="2400" b="1" dirty="0"/>
              <a:t> verdeeld.</a:t>
            </a:r>
            <a:endParaRPr lang="nl-NL" sz="2400" dirty="0"/>
          </a:p>
          <a:p>
            <a:r>
              <a:rPr lang="nl-NL" sz="2400" u="sng" dirty="0"/>
              <a:t>Wat betreft de ‘</a:t>
            </a:r>
            <a:r>
              <a:rPr lang="nl-NL" sz="2400" u="sng" dirty="0" err="1"/>
              <a:t>awrah</a:t>
            </a:r>
            <a:r>
              <a:rPr lang="nl-NL" sz="2400" u="sng" dirty="0"/>
              <a:t> van de man in het gebed:</a:t>
            </a:r>
            <a:endParaRPr lang="nl-NL" sz="2400" dirty="0"/>
          </a:p>
          <a:p>
            <a:pPr lvl="0">
              <a:buFontTx/>
              <a:buChar char="-"/>
            </a:pPr>
            <a:r>
              <a:rPr lang="nl-NL" sz="2400" dirty="0"/>
              <a:t>De zware </a:t>
            </a:r>
            <a:r>
              <a:rPr lang="nl-NL" sz="2400" i="1" dirty="0"/>
              <a:t>‘</a:t>
            </a:r>
            <a:r>
              <a:rPr lang="nl-NL" sz="2400" i="1" dirty="0" err="1"/>
              <a:t>awrah</a:t>
            </a:r>
            <a:r>
              <a:rPr lang="nl-NL" sz="2400" dirty="0"/>
              <a:t> is bij hem het geslachtsdeel en zijn achterwerk. </a:t>
            </a:r>
          </a:p>
          <a:p>
            <a:pPr lvl="0">
              <a:buFontTx/>
              <a:buChar char="-"/>
            </a:pPr>
            <a:r>
              <a:rPr lang="nl-NL" sz="2400" dirty="0"/>
              <a:t>De lichte </a:t>
            </a:r>
            <a:r>
              <a:rPr lang="nl-NL" sz="2400" i="1" dirty="0"/>
              <a:t>‘</a:t>
            </a:r>
            <a:r>
              <a:rPr lang="nl-NL" sz="2400" i="1" dirty="0" err="1"/>
              <a:t>awrah</a:t>
            </a:r>
            <a:r>
              <a:rPr lang="nl-NL" sz="2400" dirty="0"/>
              <a:t> is al datgene dat valt tussen knie en navel.</a:t>
            </a:r>
          </a:p>
          <a:p>
            <a:pPr>
              <a:buFont typeface="Arial" pitchFamily="34" charset="0"/>
              <a:buChar char="•"/>
            </a:pPr>
            <a:r>
              <a:rPr lang="nl-NL" sz="2400" u="sng" dirty="0"/>
              <a:t>Wat betreft de ‘</a:t>
            </a:r>
            <a:r>
              <a:rPr lang="nl-NL" sz="2400" u="sng" dirty="0" err="1"/>
              <a:t>awrah</a:t>
            </a:r>
            <a:r>
              <a:rPr lang="nl-NL" sz="2400" u="sng" dirty="0"/>
              <a:t> van de vrouw binnen het gebed:</a:t>
            </a:r>
          </a:p>
          <a:p>
            <a:pPr lvl="0">
              <a:buFontTx/>
              <a:buChar char="-"/>
            </a:pPr>
            <a:r>
              <a:rPr lang="nl-NL" sz="2400" dirty="0"/>
              <a:t>De zware </a:t>
            </a:r>
            <a:r>
              <a:rPr lang="nl-NL" sz="2400" i="1" dirty="0"/>
              <a:t>‘</a:t>
            </a:r>
            <a:r>
              <a:rPr lang="nl-NL" sz="2400" i="1" dirty="0" err="1"/>
              <a:t>awrah</a:t>
            </a:r>
            <a:r>
              <a:rPr lang="nl-NL" sz="2400" dirty="0"/>
              <a:t> is te onthouden met het ezelsbruggetje: </a:t>
            </a:r>
            <a:r>
              <a:rPr lang="nl-NL" sz="2400" i="1" dirty="0"/>
              <a:t>“alles dat zich tussen de borst en de knieën bevindt.” </a:t>
            </a:r>
            <a:r>
              <a:rPr lang="nl-NL" sz="2400" dirty="0"/>
              <a:t>(voor- en achterkant!)</a:t>
            </a:r>
          </a:p>
          <a:p>
            <a:pPr>
              <a:buFontTx/>
              <a:buChar char="-"/>
            </a:pPr>
            <a:r>
              <a:rPr lang="nl-NL" sz="2400" dirty="0"/>
              <a:t>De lichte </a:t>
            </a:r>
            <a:r>
              <a:rPr lang="nl-NL" sz="2400" i="1" dirty="0"/>
              <a:t>‘</a:t>
            </a:r>
            <a:r>
              <a:rPr lang="nl-NL" sz="2400" i="1" dirty="0" err="1"/>
              <a:t>awrah</a:t>
            </a:r>
            <a:r>
              <a:rPr lang="nl-NL" sz="2400" dirty="0"/>
              <a:t> is haar hele lichaam minus de zware </a:t>
            </a:r>
            <a:r>
              <a:rPr lang="nl-NL" sz="2400" i="1" dirty="0"/>
              <a:t>‘</a:t>
            </a:r>
            <a:r>
              <a:rPr lang="nl-NL" sz="2400" i="1" dirty="0" err="1"/>
              <a:t>awrah</a:t>
            </a:r>
            <a:r>
              <a:rPr lang="nl-NL" sz="2400" i="1" dirty="0"/>
              <a:t> </a:t>
            </a:r>
            <a:r>
              <a:rPr lang="nl-NL" sz="2400" dirty="0"/>
              <a:t>en haar handen en gezicht. </a:t>
            </a:r>
          </a:p>
          <a:p>
            <a:pPr>
              <a:buFontTx/>
              <a:buChar char="-"/>
            </a:pPr>
            <a:endParaRPr lang="nl-NL" sz="2400" dirty="0"/>
          </a:p>
          <a:p>
            <a:pPr marL="457200" indent="-457200">
              <a:buFontTx/>
              <a:buChar char="-"/>
            </a:pPr>
            <a:endParaRPr lang="nl-NL" sz="2400" dirty="0" smtClean="0"/>
          </a:p>
          <a:p>
            <a:pPr marL="457200" indent="-457200">
              <a:buFontTx/>
              <a:buChar char="-"/>
            </a:pPr>
            <a:endParaRPr lang="nl-NL" sz="2400" dirty="0" smtClean="0"/>
          </a:p>
          <a:p>
            <a:pPr>
              <a:buFont typeface="Wingdings" pitchFamily="2" charset="2"/>
              <a:buChar char="§"/>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214302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FontTx/>
              <a:buChar char="-"/>
            </a:pPr>
            <a:endParaRPr lang="nl-NL" sz="2400" b="1" dirty="0" smtClean="0"/>
          </a:p>
          <a:p>
            <a:pPr>
              <a:buFontTx/>
              <a:buChar char="-"/>
            </a:pPr>
            <a:r>
              <a:rPr lang="nl-NL" sz="2400" u="sng" dirty="0" smtClean="0"/>
              <a:t>Op </a:t>
            </a:r>
            <a:r>
              <a:rPr lang="nl-NL" sz="2400" u="sng" dirty="0"/>
              <a:t>het moment dat men de zware ‘</a:t>
            </a:r>
            <a:r>
              <a:rPr lang="nl-NL" sz="2400" u="sng" dirty="0" err="1"/>
              <a:t>awrah</a:t>
            </a:r>
            <a:r>
              <a:rPr lang="nl-NL" sz="2400" u="sng" dirty="0"/>
              <a:t> ontbloot raakt, bij man of vrouw, dan is men verplicht om het gebed opnieuw te verrichten, ongeacht of de gebedstijd voorbij is of </a:t>
            </a:r>
            <a:r>
              <a:rPr lang="nl-NL" sz="2400" u="sng" dirty="0" smtClean="0"/>
              <a:t>niet. </a:t>
            </a:r>
          </a:p>
          <a:p>
            <a:pPr>
              <a:buFontTx/>
              <a:buChar char="-"/>
            </a:pPr>
            <a:r>
              <a:rPr lang="nl-NL" sz="2400" u="sng" dirty="0" smtClean="0"/>
              <a:t>Op </a:t>
            </a:r>
            <a:r>
              <a:rPr lang="nl-NL" sz="2400" u="sng" dirty="0"/>
              <a:t>het moment dat de lichte ‘</a:t>
            </a:r>
            <a:r>
              <a:rPr lang="nl-NL" sz="2400" u="sng" dirty="0" err="1"/>
              <a:t>awrah</a:t>
            </a:r>
            <a:r>
              <a:rPr lang="nl-NL" sz="2400" u="sng" dirty="0"/>
              <a:t> ontbloot raakt, </a:t>
            </a:r>
            <a:r>
              <a:rPr lang="nl-NL" sz="2400" u="sng" dirty="0" smtClean="0"/>
              <a:t>is het gebed geldig. Wel is het aanbevolen om het gebed in te halen zolang gebedstijd nog niet verstreken is.”</a:t>
            </a:r>
          </a:p>
          <a:p>
            <a:pPr>
              <a:buFontTx/>
              <a:buChar char="-"/>
            </a:pPr>
            <a:r>
              <a:rPr lang="nl-NL" sz="2400" dirty="0"/>
              <a:t>Het is niet toegestaan om opzettelijk de lichte ‘</a:t>
            </a:r>
            <a:r>
              <a:rPr lang="nl-NL" sz="2400" dirty="0" err="1"/>
              <a:t>awrah</a:t>
            </a:r>
            <a:r>
              <a:rPr lang="nl-NL" sz="2400" dirty="0"/>
              <a:t> onbedekt te laten. Op het moment dat men dit doet dan komt hij/zij in aanmerking voor een zonde. Bij vele geleerden is dit gebed ook ongeldig.</a:t>
            </a:r>
          </a:p>
          <a:p>
            <a:pPr>
              <a:buFontTx/>
              <a:buChar char="-"/>
            </a:pPr>
            <a:r>
              <a:rPr lang="nl-NL" sz="2400" dirty="0"/>
              <a:t>Degene die niet in staat is om de lichte of zware ‘</a:t>
            </a:r>
            <a:r>
              <a:rPr lang="nl-NL" sz="2400" dirty="0" err="1"/>
              <a:t>awrah</a:t>
            </a:r>
            <a:r>
              <a:rPr lang="nl-NL" sz="2400" dirty="0"/>
              <a:t> te bedekken, hoeft in geen geval het gebed niet in te halen, zelfs al is gebedstijd nog niet verstreken. </a:t>
            </a:r>
          </a:p>
          <a:p>
            <a:pPr>
              <a:buFontTx/>
              <a:buChar char="-"/>
            </a:pPr>
            <a:r>
              <a:rPr lang="nl-NL" sz="2400" dirty="0"/>
              <a:t>Er wordt pas gesteld dat iemand niet in staat is om de </a:t>
            </a:r>
            <a:r>
              <a:rPr lang="nl-NL" sz="2400" i="1" dirty="0"/>
              <a:t>‘</a:t>
            </a:r>
            <a:r>
              <a:rPr lang="nl-NL" sz="2400" i="1" dirty="0" err="1"/>
              <a:t>awrah</a:t>
            </a:r>
            <a:r>
              <a:rPr lang="nl-NL" sz="2400" i="1" dirty="0"/>
              <a:t> </a:t>
            </a:r>
            <a:r>
              <a:rPr lang="nl-NL" sz="2400" dirty="0"/>
              <a:t>te bedekken op het moment dat hij/zij geen </a:t>
            </a:r>
            <a:r>
              <a:rPr lang="nl-NL" sz="2400" dirty="0" smtClean="0"/>
              <a:t>kledingstuk </a:t>
            </a:r>
            <a:r>
              <a:rPr lang="nl-NL" sz="2400" dirty="0"/>
              <a:t>kan kopen of lenen om de </a:t>
            </a:r>
            <a:r>
              <a:rPr lang="nl-NL" sz="2400" i="1" dirty="0"/>
              <a:t>‘</a:t>
            </a:r>
            <a:r>
              <a:rPr lang="nl-NL" sz="2400" i="1" dirty="0" err="1"/>
              <a:t>awrah</a:t>
            </a:r>
            <a:r>
              <a:rPr lang="nl-NL" sz="2400" dirty="0"/>
              <a:t> mee te bedekken.</a:t>
            </a:r>
          </a:p>
          <a:p>
            <a:pPr>
              <a:buFontTx/>
              <a:buChar char="-"/>
            </a:pPr>
            <a:endParaRPr lang="nl-NL" sz="2400" i="1" dirty="0"/>
          </a:p>
          <a:p>
            <a:pPr>
              <a:buFontTx/>
              <a:buChar char="-"/>
            </a:pPr>
            <a:endParaRPr lang="nl-NL" sz="2400" dirty="0"/>
          </a:p>
          <a:p>
            <a:pPr>
              <a:buFontTx/>
              <a:buChar char="-"/>
            </a:pPr>
            <a:endParaRPr lang="nl-NL" sz="2400" dirty="0" smtClean="0"/>
          </a:p>
          <a:p>
            <a:pPr lvl="0">
              <a:buFontTx/>
              <a:buChar char="-"/>
            </a:pPr>
            <a:endParaRPr lang="nl-NL" sz="2400" dirty="0" smtClean="0"/>
          </a:p>
          <a:p>
            <a:pPr>
              <a:buFont typeface="Arial" pitchFamily="34" charset="0"/>
              <a:buChar char="•"/>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7384"/>
            <a:ext cx="9144000" cy="6858000"/>
          </a:xfrm>
        </p:spPr>
        <p:txBody>
          <a:bodyPr>
            <a:noAutofit/>
          </a:bodyPr>
          <a:lstStyle/>
          <a:p>
            <a:endParaRPr lang="nl-NL" sz="2400" dirty="0" smtClean="0"/>
          </a:p>
          <a:p>
            <a:pPr>
              <a:buFont typeface="Wingdings" pitchFamily="2" charset="2"/>
              <a:buChar char="§"/>
            </a:pPr>
            <a:r>
              <a:rPr lang="nl-NL" sz="2400" b="1" dirty="0" smtClean="0"/>
              <a:t>VOORWAARDEN VAN ACCEPTATIE EN VERPLICHTING</a:t>
            </a:r>
          </a:p>
          <a:p>
            <a:pPr>
              <a:buFont typeface="Wingdings" pitchFamily="2" charset="2"/>
              <a:buChar char="§"/>
            </a:pPr>
            <a:r>
              <a:rPr lang="nl-NL" sz="2400" b="1" dirty="0" smtClean="0"/>
              <a:t>De 1</a:t>
            </a:r>
            <a:r>
              <a:rPr lang="nl-NL" sz="2400" b="1" baseline="30000" dirty="0" smtClean="0"/>
              <a:t>e</a:t>
            </a:r>
            <a:r>
              <a:rPr lang="nl-NL" sz="2400" b="1" dirty="0" smtClean="0"/>
              <a:t> voorwaarde van acceptatie en verplichting: </a:t>
            </a:r>
            <a:r>
              <a:rPr lang="nl-NL" sz="2400" b="1" u="sng" dirty="0" smtClean="0"/>
              <a:t>het aanbreken van de gebedstijd.</a:t>
            </a:r>
          </a:p>
          <a:p>
            <a:pPr>
              <a:buFont typeface="Wingdings" pitchFamily="2" charset="2"/>
              <a:buChar char="§"/>
            </a:pPr>
            <a:r>
              <a:rPr lang="nl-NL" sz="2400" i="1" dirty="0" smtClean="0"/>
              <a:t>“Voorwaar, het gebed is verplicht gesteld voor de gelovigen op vaste voorgeschreven tijden.”</a:t>
            </a:r>
            <a:r>
              <a:rPr lang="nl-NL" sz="2400" dirty="0" smtClean="0"/>
              <a:t> [</a:t>
            </a:r>
            <a:r>
              <a:rPr lang="nl-NL" sz="2400" dirty="0" err="1" smtClean="0"/>
              <a:t>Soerat</a:t>
            </a:r>
            <a:r>
              <a:rPr lang="nl-NL" sz="2400" dirty="0" smtClean="0"/>
              <a:t> </a:t>
            </a:r>
            <a:r>
              <a:rPr lang="nl-NL" sz="2400" dirty="0" err="1" smtClean="0"/>
              <a:t>an</a:t>
            </a:r>
            <a:r>
              <a:rPr lang="nl-NL" sz="2400" dirty="0" smtClean="0"/>
              <a:t>-</a:t>
            </a:r>
            <a:r>
              <a:rPr lang="nl-NL" sz="2400" dirty="0" err="1" smtClean="0"/>
              <a:t>Nisaa</a:t>
            </a:r>
            <a:r>
              <a:rPr lang="nl-NL" sz="2400" dirty="0" smtClean="0"/>
              <a:t>-e, vers 103].</a:t>
            </a:r>
          </a:p>
          <a:p>
            <a:pPr>
              <a:buFont typeface="Wingdings" pitchFamily="2" charset="2"/>
              <a:buChar char="§"/>
            </a:pPr>
            <a:r>
              <a:rPr lang="nl-NL" sz="2400" dirty="0"/>
              <a:t>Elk gebed heeft een begintijd en een eindtijd. Er is dus sprake van een gebedsperiode. </a:t>
            </a:r>
            <a:r>
              <a:rPr lang="nl-NL" sz="2400" dirty="0" smtClean="0"/>
              <a:t>Zolang het gebed binnen de normale gebedsperiode wordt verricht, dan is het geldig.</a:t>
            </a:r>
          </a:p>
          <a:p>
            <a:pPr>
              <a:buFont typeface="Wingdings" pitchFamily="2" charset="2"/>
              <a:buChar char="§"/>
            </a:pPr>
            <a:r>
              <a:rPr lang="nl-NL" sz="2400" dirty="0" smtClean="0"/>
              <a:t>Er bestaat ook een gebedsperiode voor noodgevallen: op </a:t>
            </a:r>
            <a:r>
              <a:rPr lang="nl-NL" sz="2400" dirty="0"/>
              <a:t>het moment dat een gebed wordt verricht binnen de tijdsperiode voor noodgevallen, dan is het gebed </a:t>
            </a:r>
            <a:r>
              <a:rPr lang="nl-NL" sz="2400" dirty="0" smtClean="0"/>
              <a:t>geldig. Echter, men komt in </a:t>
            </a:r>
            <a:r>
              <a:rPr lang="nl-NL" sz="2400" dirty="0"/>
              <a:t>aanmerking voor een zonde als men geen geldig excuus </a:t>
            </a:r>
            <a:r>
              <a:rPr lang="nl-NL" sz="2400" dirty="0" smtClean="0"/>
              <a:t>voor uitstel had.</a:t>
            </a:r>
          </a:p>
          <a:p>
            <a:pPr>
              <a:buFont typeface="Wingdings" pitchFamily="2" charset="2"/>
              <a:buChar char="§"/>
            </a:pPr>
            <a:r>
              <a:rPr lang="nl-NL" sz="2400" dirty="0" smtClean="0"/>
              <a:t>Degene die zijn gebed voor gebedstijd verricht, zijn gebed is ongeldig en dient opnieuw verrichten. (Het samenvoegen van gebeden vormt een uitzondering hierop).</a:t>
            </a:r>
          </a:p>
          <a:p>
            <a:pPr>
              <a:buNone/>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248901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Font typeface="Wingdings" panose="05000000000000000000" pitchFamily="2" charset="2"/>
              <a:buChar char="q"/>
            </a:pPr>
            <a:r>
              <a:rPr lang="nl-NL" sz="2400" b="1" dirty="0" smtClean="0"/>
              <a:t>De gebedstijden:</a:t>
            </a:r>
          </a:p>
          <a:p>
            <a:pPr>
              <a:buFont typeface="Wingdings" panose="05000000000000000000" pitchFamily="2" charset="2"/>
              <a:buChar char="§"/>
            </a:pPr>
            <a:r>
              <a:rPr lang="nl-NL" sz="2400" b="1" dirty="0" smtClean="0"/>
              <a:t>Al-</a:t>
            </a:r>
            <a:r>
              <a:rPr lang="nl-NL" sz="2400" b="1" dirty="0" err="1" smtClean="0"/>
              <a:t>Fadjr</a:t>
            </a:r>
            <a:endParaRPr lang="nl-NL" sz="2400" b="1" dirty="0" smtClean="0"/>
          </a:p>
          <a:p>
            <a:pPr>
              <a:buFontTx/>
              <a:buChar char="-"/>
            </a:pPr>
            <a:r>
              <a:rPr lang="nl-NL" sz="2400" dirty="0" smtClean="0"/>
              <a:t>Begintijd: </a:t>
            </a:r>
            <a:r>
              <a:rPr lang="nl-NL" sz="2400" dirty="0" err="1" smtClean="0"/>
              <a:t>Dageraad</a:t>
            </a:r>
            <a:r>
              <a:rPr lang="nl-NL" sz="2400" dirty="0" smtClean="0"/>
              <a:t> (</a:t>
            </a:r>
            <a:r>
              <a:rPr lang="nl-NL" sz="2400" i="1" dirty="0" smtClean="0"/>
              <a:t>al-</a:t>
            </a:r>
            <a:r>
              <a:rPr lang="nl-NL" sz="2400" i="1" dirty="0" err="1" smtClean="0"/>
              <a:t>fadjr</a:t>
            </a:r>
            <a:r>
              <a:rPr lang="nl-NL" sz="2400" dirty="0" smtClean="0"/>
              <a:t>)</a:t>
            </a:r>
          </a:p>
          <a:p>
            <a:pPr>
              <a:buFontTx/>
              <a:buChar char="-"/>
            </a:pPr>
            <a:r>
              <a:rPr lang="nl-NL" sz="2400" dirty="0" smtClean="0"/>
              <a:t>Eindtijd: </a:t>
            </a:r>
            <a:r>
              <a:rPr lang="nl-NL" sz="2400" i="1" dirty="0" smtClean="0"/>
              <a:t>Al-</a:t>
            </a:r>
            <a:r>
              <a:rPr lang="nl-NL" sz="2400" i="1" dirty="0" err="1" smtClean="0"/>
              <a:t>isfaar</a:t>
            </a:r>
            <a:r>
              <a:rPr lang="nl-NL" sz="2400" i="1" dirty="0" smtClean="0"/>
              <a:t> al-</a:t>
            </a:r>
            <a:r>
              <a:rPr lang="nl-NL" sz="2400" i="1" dirty="0" err="1" smtClean="0"/>
              <a:t>bayyin</a:t>
            </a:r>
            <a:r>
              <a:rPr lang="nl-NL" sz="2400" i="1" dirty="0" smtClean="0"/>
              <a:t> </a:t>
            </a:r>
            <a:r>
              <a:rPr lang="nl-NL" sz="2400" dirty="0" smtClean="0"/>
              <a:t>(dat je de gezichten goed kunt zien van middelmatig afstand). Er is ook gezegd: normale eindtijd is </a:t>
            </a:r>
            <a:r>
              <a:rPr lang="nl-NL" sz="2400" dirty="0"/>
              <a:t>z</a:t>
            </a:r>
            <a:r>
              <a:rPr lang="nl-NL" sz="2400" dirty="0" smtClean="0"/>
              <a:t>onsopkomst (</a:t>
            </a:r>
            <a:r>
              <a:rPr lang="nl-NL" sz="2400" i="1" dirty="0" err="1" smtClean="0"/>
              <a:t>shoeroeq</a:t>
            </a:r>
            <a:r>
              <a:rPr lang="nl-NL" sz="2400" dirty="0" smtClean="0"/>
              <a:t>) en deze 2</a:t>
            </a:r>
            <a:r>
              <a:rPr lang="nl-NL" sz="2400" baseline="30000" dirty="0" smtClean="0"/>
              <a:t>e</a:t>
            </a:r>
            <a:r>
              <a:rPr lang="nl-NL" sz="2400" dirty="0" smtClean="0"/>
              <a:t> uitspraak is het meest correct.</a:t>
            </a:r>
          </a:p>
          <a:p>
            <a:pPr>
              <a:buFontTx/>
              <a:buChar char="-"/>
            </a:pPr>
            <a:r>
              <a:rPr lang="nl-NL" sz="2400" i="1" dirty="0" smtClean="0"/>
              <a:t>Laatstgenoemd tijdstip is ook de eindtijd in geval van nood.</a:t>
            </a:r>
          </a:p>
          <a:p>
            <a:pPr>
              <a:buFont typeface="Wingdings" panose="05000000000000000000" pitchFamily="2" charset="2"/>
              <a:buChar char="§"/>
            </a:pPr>
            <a:r>
              <a:rPr lang="nl-NL" sz="2400" b="1" dirty="0" err="1" smtClean="0"/>
              <a:t>A</a:t>
            </a:r>
            <a:r>
              <a:rPr lang="nl-NL" sz="2400" b="1" u="sng" dirty="0" err="1" smtClean="0"/>
              <a:t>dh</a:t>
            </a:r>
            <a:r>
              <a:rPr lang="nl-NL" sz="2400" b="1" dirty="0" err="1" smtClean="0"/>
              <a:t>-</a:t>
            </a:r>
            <a:r>
              <a:rPr lang="nl-NL" sz="2400" b="1" u="sng" dirty="0" err="1" smtClean="0"/>
              <a:t>dh</a:t>
            </a:r>
            <a:r>
              <a:rPr lang="nl-NL" sz="2400" b="1" dirty="0" err="1" smtClean="0"/>
              <a:t>ohr</a:t>
            </a:r>
            <a:r>
              <a:rPr lang="nl-NL" sz="2400" b="1" dirty="0" smtClean="0"/>
              <a:t> </a:t>
            </a:r>
          </a:p>
          <a:p>
            <a:pPr>
              <a:buFontTx/>
              <a:buChar char="-"/>
            </a:pPr>
            <a:r>
              <a:rPr lang="nl-NL" sz="2400" dirty="0" smtClean="0"/>
              <a:t>Begintijd: </a:t>
            </a:r>
            <a:r>
              <a:rPr lang="nl-NL" sz="2400" i="1" dirty="0" err="1" smtClean="0"/>
              <a:t>az-Zawaal</a:t>
            </a:r>
            <a:r>
              <a:rPr lang="nl-NL" sz="2400" i="1" dirty="0" smtClean="0"/>
              <a:t> </a:t>
            </a:r>
            <a:r>
              <a:rPr lang="nl-NL" sz="2400" dirty="0" smtClean="0"/>
              <a:t>(zon verlaat hoogste punt)</a:t>
            </a:r>
          </a:p>
          <a:p>
            <a:pPr>
              <a:buFontTx/>
              <a:buChar char="-"/>
            </a:pPr>
            <a:r>
              <a:rPr lang="nl-NL" sz="2400" dirty="0" smtClean="0"/>
              <a:t>Eindtijd: de schaduw is even lang als een object </a:t>
            </a:r>
          </a:p>
          <a:p>
            <a:pPr>
              <a:buFontTx/>
              <a:buChar char="-"/>
            </a:pPr>
            <a:r>
              <a:rPr lang="nl-NL" sz="2400" i="1" dirty="0" smtClean="0"/>
              <a:t>Eindtijd in geval van een noodsituatie: zonsondergang</a:t>
            </a:r>
          </a:p>
          <a:p>
            <a:pPr>
              <a:buFont typeface="Wingdings" panose="05000000000000000000" pitchFamily="2" charset="2"/>
              <a:buChar char="§"/>
            </a:pPr>
            <a:r>
              <a:rPr lang="nl-NL" sz="2400" b="1" dirty="0" smtClean="0"/>
              <a:t>Al-’</a:t>
            </a:r>
            <a:r>
              <a:rPr lang="nl-NL" sz="2400" b="1" dirty="0" err="1" smtClean="0"/>
              <a:t>A</a:t>
            </a:r>
            <a:r>
              <a:rPr lang="nl-NL" sz="2400" b="1" u="sng" dirty="0" err="1" smtClean="0"/>
              <a:t>s</a:t>
            </a:r>
            <a:r>
              <a:rPr lang="nl-NL" sz="2400" b="1" dirty="0" err="1" smtClean="0"/>
              <a:t>r</a:t>
            </a:r>
            <a:r>
              <a:rPr lang="nl-NL" sz="2400" b="1" dirty="0" smtClean="0"/>
              <a:t>: </a:t>
            </a:r>
          </a:p>
          <a:p>
            <a:pPr>
              <a:buFontTx/>
              <a:buChar char="-"/>
            </a:pPr>
            <a:r>
              <a:rPr lang="nl-NL" sz="2400" dirty="0" smtClean="0"/>
              <a:t>Begintijd: de </a:t>
            </a:r>
            <a:r>
              <a:rPr lang="nl-NL" sz="2400" dirty="0"/>
              <a:t>schaduw is even lang als een object </a:t>
            </a:r>
          </a:p>
          <a:p>
            <a:pPr>
              <a:buFontTx/>
              <a:buChar char="-"/>
            </a:pPr>
            <a:r>
              <a:rPr lang="nl-NL" sz="2400" dirty="0" smtClean="0"/>
              <a:t>Eindtijd</a:t>
            </a:r>
            <a:r>
              <a:rPr lang="nl-NL" sz="2400" dirty="0"/>
              <a:t>: de schaduw is </a:t>
            </a:r>
            <a:r>
              <a:rPr lang="nl-NL" sz="2400" dirty="0" smtClean="0"/>
              <a:t>2x zo lang als </a:t>
            </a:r>
            <a:r>
              <a:rPr lang="nl-NL" sz="2400" dirty="0"/>
              <a:t>een object </a:t>
            </a:r>
            <a:endParaRPr lang="nl-NL" sz="2400" dirty="0" smtClean="0"/>
          </a:p>
          <a:p>
            <a:pPr>
              <a:buFontTx/>
              <a:buChar char="-"/>
            </a:pPr>
            <a:r>
              <a:rPr lang="nl-NL" sz="2400" i="1" dirty="0" smtClean="0"/>
              <a:t>Eindtijd </a:t>
            </a:r>
            <a:r>
              <a:rPr lang="nl-NL" sz="2400" i="1" dirty="0"/>
              <a:t>in geval van een noodsituatie: </a:t>
            </a:r>
            <a:r>
              <a:rPr lang="nl-NL" sz="2400" i="1" dirty="0" smtClean="0"/>
              <a:t>zonsondergang</a:t>
            </a:r>
            <a:r>
              <a:rPr lang="nl-NL" sz="2400" dirty="0"/>
              <a:t>	</a:t>
            </a:r>
            <a:endParaRPr lang="nl-NL" sz="2400" dirty="0" smtClean="0"/>
          </a:p>
          <a:p>
            <a:pPr>
              <a:buNone/>
            </a:pPr>
            <a:endParaRPr lang="nl-NL" sz="2400" dirty="0" smtClean="0"/>
          </a:p>
          <a:p>
            <a:pPr>
              <a:buNone/>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nl-NL" sz="2400" dirty="0" smtClean="0"/>
          </a:p>
          <a:p>
            <a:pPr>
              <a:buFontTx/>
              <a:buChar char="-"/>
            </a:pPr>
            <a:r>
              <a:rPr lang="nl-NL" sz="2400" b="1" dirty="0"/>
              <a:t>Al-</a:t>
            </a:r>
            <a:r>
              <a:rPr lang="nl-NL" sz="2400" b="1" dirty="0" err="1"/>
              <a:t>Ma</a:t>
            </a:r>
            <a:r>
              <a:rPr lang="nl-NL" sz="2400" b="1" u="sng" dirty="0" err="1"/>
              <a:t>gh</a:t>
            </a:r>
            <a:r>
              <a:rPr lang="nl-NL" sz="2400" b="1" dirty="0" err="1"/>
              <a:t>reb</a:t>
            </a:r>
            <a:r>
              <a:rPr lang="nl-NL" sz="2400" b="1" dirty="0"/>
              <a:t>:</a:t>
            </a:r>
            <a:r>
              <a:rPr lang="nl-NL" sz="2400" dirty="0"/>
              <a:t> </a:t>
            </a:r>
          </a:p>
          <a:p>
            <a:pPr>
              <a:buFontTx/>
              <a:buChar char="-"/>
            </a:pPr>
            <a:r>
              <a:rPr lang="nl-NL" sz="2400" dirty="0"/>
              <a:t>Begintijd: zonsondergang (zon moet helemaal weg zijn)</a:t>
            </a:r>
          </a:p>
          <a:p>
            <a:pPr>
              <a:buFontTx/>
              <a:buChar char="-"/>
            </a:pPr>
            <a:r>
              <a:rPr lang="nl-NL" sz="2400" dirty="0"/>
              <a:t>Eindtijd: </a:t>
            </a:r>
            <a:r>
              <a:rPr lang="nl-NL" sz="2400" dirty="0" smtClean="0"/>
              <a:t>1</a:t>
            </a:r>
            <a:r>
              <a:rPr lang="nl-NL" sz="2400" baseline="30000" dirty="0" smtClean="0"/>
              <a:t>e</a:t>
            </a:r>
            <a:r>
              <a:rPr lang="nl-NL" sz="2400" dirty="0" smtClean="0"/>
              <a:t> uitspraak = begintijd </a:t>
            </a:r>
            <a:r>
              <a:rPr lang="nl-NL" sz="2400" dirty="0"/>
              <a:t>is ook eindtijd. Andere uitspraak: het verdwijnen van de rode gloed</a:t>
            </a:r>
            <a:r>
              <a:rPr lang="nl-NL" sz="2400" dirty="0" smtClean="0"/>
              <a:t>. Deze 2</a:t>
            </a:r>
            <a:r>
              <a:rPr lang="nl-NL" sz="2400" baseline="30000" dirty="0" smtClean="0"/>
              <a:t>e</a:t>
            </a:r>
            <a:r>
              <a:rPr lang="nl-NL" sz="2400" dirty="0" smtClean="0"/>
              <a:t> uitspraak is het meest correct.</a:t>
            </a:r>
            <a:endParaRPr lang="nl-NL" sz="2400" dirty="0"/>
          </a:p>
          <a:p>
            <a:pPr>
              <a:buFont typeface="Wingdings" panose="05000000000000000000" pitchFamily="2" charset="2"/>
              <a:buChar char="§"/>
            </a:pPr>
            <a:r>
              <a:rPr lang="nl-NL" sz="2400" i="1" dirty="0"/>
              <a:t>Eindtijd in geval van een noodsituatie: </a:t>
            </a:r>
            <a:r>
              <a:rPr lang="nl-NL" sz="2400" i="1" dirty="0" err="1" smtClean="0"/>
              <a:t>dageraad</a:t>
            </a:r>
            <a:r>
              <a:rPr lang="nl-NL" sz="2400" i="1" dirty="0" smtClean="0"/>
              <a:t> (al-</a:t>
            </a:r>
            <a:r>
              <a:rPr lang="nl-NL" sz="2400" i="1" dirty="0" err="1" smtClean="0"/>
              <a:t>fadjr</a:t>
            </a:r>
            <a:r>
              <a:rPr lang="nl-NL" sz="2400" i="1" dirty="0" smtClean="0"/>
              <a:t>)</a:t>
            </a:r>
            <a:endParaRPr lang="nl-NL" sz="2400" b="1" dirty="0" smtClean="0"/>
          </a:p>
          <a:p>
            <a:pPr>
              <a:buFont typeface="Wingdings" panose="05000000000000000000" pitchFamily="2" charset="2"/>
              <a:buChar char="§"/>
            </a:pPr>
            <a:r>
              <a:rPr lang="nl-NL" sz="2400" b="1" dirty="0" smtClean="0"/>
              <a:t>Al-’</a:t>
            </a:r>
            <a:r>
              <a:rPr lang="nl-NL" sz="2400" b="1" dirty="0" err="1" smtClean="0"/>
              <a:t>Ishaa</a:t>
            </a:r>
            <a:r>
              <a:rPr lang="nl-NL" sz="2400" b="1" dirty="0" smtClean="0"/>
              <a:t>-e</a:t>
            </a:r>
          </a:p>
          <a:p>
            <a:pPr>
              <a:buFontTx/>
              <a:buChar char="-"/>
            </a:pPr>
            <a:r>
              <a:rPr lang="nl-NL" sz="2400" dirty="0" smtClean="0"/>
              <a:t>Begintijd: het verdwijnen van de rode gloed</a:t>
            </a:r>
          </a:p>
          <a:p>
            <a:pPr>
              <a:buFontTx/>
              <a:buChar char="-"/>
            </a:pPr>
            <a:r>
              <a:rPr lang="nl-NL" sz="2400" dirty="0" smtClean="0"/>
              <a:t>Eindtijd:  1e derde deel van de nacht. Er is ook gezegd: helft van de nacht. Deze 2</a:t>
            </a:r>
            <a:r>
              <a:rPr lang="nl-NL" sz="2400" baseline="30000" dirty="0" smtClean="0"/>
              <a:t>e</a:t>
            </a:r>
            <a:r>
              <a:rPr lang="nl-NL" sz="2400" dirty="0" smtClean="0"/>
              <a:t> uitspraak is het meest correct.</a:t>
            </a:r>
          </a:p>
          <a:p>
            <a:pPr>
              <a:buFont typeface="Wingdings" panose="05000000000000000000" pitchFamily="2" charset="2"/>
              <a:buChar char="§"/>
            </a:pPr>
            <a:r>
              <a:rPr lang="nl-NL" sz="2400" i="1" dirty="0"/>
              <a:t>Eindtijd in geval van een noodsituatie: </a:t>
            </a:r>
            <a:r>
              <a:rPr lang="nl-NL" sz="2400" i="1" dirty="0" err="1"/>
              <a:t>dageraad</a:t>
            </a:r>
            <a:r>
              <a:rPr lang="nl-NL" sz="2400" i="1" dirty="0"/>
              <a:t> (al-</a:t>
            </a:r>
            <a:r>
              <a:rPr lang="nl-NL" sz="2400" i="1" dirty="0" err="1"/>
              <a:t>fadjr</a:t>
            </a:r>
            <a:r>
              <a:rPr lang="nl-NL" sz="2400" i="1" dirty="0" smtClean="0"/>
              <a:t>)</a:t>
            </a:r>
            <a:r>
              <a:rPr lang="nl-NL" sz="2400" dirty="0"/>
              <a:t>	</a:t>
            </a:r>
            <a:endParaRPr lang="nl-NL" sz="2400" dirty="0" smtClean="0"/>
          </a:p>
          <a:p>
            <a:pPr>
              <a:buNone/>
            </a:pPr>
            <a:r>
              <a:rPr lang="nl-NL" sz="2400" dirty="0" smtClean="0"/>
              <a:t>- Een persoon heeft de gebedstijd gered op het moment dat hij/zij minimaal één gehele </a:t>
            </a:r>
            <a:r>
              <a:rPr lang="nl-NL" sz="2400" i="1" dirty="0" err="1" smtClean="0"/>
              <a:t>rak’ah</a:t>
            </a:r>
            <a:r>
              <a:rPr lang="nl-NL" sz="2400" i="1" dirty="0" smtClean="0"/>
              <a:t> </a:t>
            </a:r>
            <a:r>
              <a:rPr lang="nl-NL" sz="2400" dirty="0" smtClean="0"/>
              <a:t>binnen de gestelde tijdsperiode heeft verricht.</a:t>
            </a:r>
          </a:p>
          <a:p>
            <a:pPr>
              <a:buNone/>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296918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nl-NL" sz="2400" dirty="0" smtClean="0"/>
          </a:p>
          <a:p>
            <a:pPr>
              <a:buFont typeface="Wingdings" pitchFamily="2" charset="2"/>
              <a:buChar char="§"/>
            </a:pPr>
            <a:r>
              <a:rPr lang="nl-NL" sz="2400" b="1" u="sng" dirty="0"/>
              <a:t>De 2</a:t>
            </a:r>
            <a:r>
              <a:rPr lang="nl-NL" sz="2400" b="1" u="sng" baseline="30000" dirty="0" smtClean="0"/>
              <a:t>e</a:t>
            </a:r>
            <a:r>
              <a:rPr lang="nl-NL" sz="2400" b="1" u="sng" dirty="0" smtClean="0"/>
              <a:t> </a:t>
            </a:r>
            <a:r>
              <a:rPr lang="nl-NL" sz="2400" b="1" u="sng" dirty="0"/>
              <a:t>voorwaarde van acceptatie en verplichting</a:t>
            </a:r>
            <a:r>
              <a:rPr lang="nl-NL" sz="2400" b="1" u="sng" dirty="0" smtClean="0"/>
              <a:t>: bij verstande zijn</a:t>
            </a:r>
            <a:endParaRPr lang="nl-NL" sz="2400" b="1" u="sng" dirty="0"/>
          </a:p>
          <a:p>
            <a:pPr>
              <a:buFont typeface="Wingdings" pitchFamily="2" charset="2"/>
              <a:buChar char="§"/>
            </a:pPr>
            <a:r>
              <a:rPr lang="nl-NL" sz="2400" dirty="0" smtClean="0"/>
              <a:t>Degene die niet bij verstande is, is vrijgesteld van het gebed. Zo ook degene die bewusteloos is: hij hoeft de gemiste gebeden niet in te halen op het moment dat gebedstijd verstreken is.</a:t>
            </a:r>
          </a:p>
          <a:p>
            <a:pPr>
              <a:buFont typeface="Wingdings" pitchFamily="2" charset="2"/>
              <a:buChar char="§"/>
            </a:pPr>
            <a:r>
              <a:rPr lang="nl-NL" sz="2400" b="1" dirty="0" smtClean="0"/>
              <a:t>De 3</a:t>
            </a:r>
            <a:r>
              <a:rPr lang="nl-NL" sz="2400" b="1" baseline="30000" dirty="0" smtClean="0"/>
              <a:t>e</a:t>
            </a:r>
            <a:r>
              <a:rPr lang="nl-NL" sz="2400" b="1" dirty="0" smtClean="0"/>
              <a:t> </a:t>
            </a:r>
            <a:r>
              <a:rPr lang="nl-NL" sz="2400" b="1" dirty="0"/>
              <a:t>voorwaarde van acceptatie en verplichting: </a:t>
            </a:r>
            <a:r>
              <a:rPr lang="nl-NL" sz="2400" b="1" u="sng" dirty="0"/>
              <a:t>het </a:t>
            </a:r>
            <a:r>
              <a:rPr lang="nl-NL" sz="2400" b="1" u="sng" dirty="0" smtClean="0"/>
              <a:t>vrij zijn van kraam- of menstruatiebloed</a:t>
            </a:r>
          </a:p>
          <a:p>
            <a:pPr>
              <a:buFont typeface="Wingdings" pitchFamily="2" charset="2"/>
              <a:buChar char="§"/>
            </a:pPr>
            <a:r>
              <a:rPr lang="nl-NL" sz="2400" dirty="0" smtClean="0"/>
              <a:t>De menstruerende vrouw alsook de vrouw die last heeft van een kraambloeding is vrijgesteld van het verrichten van het gebed. Zij hoeft de gemiste gebeden ook niet in te halen. Sterker nog: dit behoort zelfs tot de extremisme en de innovaties in de religie.</a:t>
            </a:r>
          </a:p>
          <a:p>
            <a:pPr>
              <a:buFont typeface="Wingdings" pitchFamily="2" charset="2"/>
              <a:buChar char="§"/>
            </a:pPr>
            <a:r>
              <a:rPr lang="nl-NL" sz="2400" b="1" dirty="0"/>
              <a:t>De 4</a:t>
            </a:r>
            <a:r>
              <a:rPr lang="nl-NL" sz="2400" b="1" baseline="30000" dirty="0" smtClean="0"/>
              <a:t>e</a:t>
            </a:r>
            <a:r>
              <a:rPr lang="nl-NL" sz="2400" b="1" dirty="0" smtClean="0"/>
              <a:t> </a:t>
            </a:r>
            <a:r>
              <a:rPr lang="nl-NL" sz="2400" b="1" dirty="0"/>
              <a:t>voorwaarde van acceptatie en verplichting: </a:t>
            </a:r>
            <a:r>
              <a:rPr lang="nl-NL" sz="2400" b="1" u="sng" dirty="0" smtClean="0"/>
              <a:t>dat men het gebed niet vergeten is</a:t>
            </a:r>
          </a:p>
          <a:p>
            <a:pPr>
              <a:buFont typeface="Wingdings" pitchFamily="2" charset="2"/>
              <a:buChar char="§"/>
            </a:pPr>
            <a:r>
              <a:rPr lang="nl-NL" sz="2400" dirty="0" smtClean="0"/>
              <a:t>Op het moment dat een persoon een of meerdere gebeden is vergeten te verrichten, dan dient hij dit alsnog te doen. Echter, de zonde komt te vervallen.</a:t>
            </a:r>
            <a:endParaRPr lang="nl-NL" sz="2400" dirty="0"/>
          </a:p>
          <a:p>
            <a:pPr>
              <a:buFont typeface="Wingdings" pitchFamily="2" charset="2"/>
              <a:buChar char="§"/>
            </a:pPr>
            <a:endParaRPr lang="nl-NL" sz="2400" dirty="0"/>
          </a:p>
          <a:p>
            <a:pPr>
              <a:buFont typeface="Wingdings" pitchFamily="2" charset="2"/>
              <a:buChar char="§"/>
            </a:pPr>
            <a:endParaRPr lang="nl-NL" sz="2400" dirty="0" smtClean="0"/>
          </a:p>
          <a:p>
            <a:pPr>
              <a:buNone/>
            </a:pPr>
            <a:endParaRPr lang="nl-NL" sz="2400" dirty="0" smtClean="0"/>
          </a:p>
          <a:p>
            <a:pPr>
              <a:buNone/>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411948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nl-NL" sz="2400" dirty="0" smtClean="0"/>
          </a:p>
          <a:p>
            <a:pPr>
              <a:buFont typeface="Wingdings" pitchFamily="2" charset="2"/>
              <a:buChar char="§"/>
            </a:pPr>
            <a:r>
              <a:rPr lang="nl-NL" sz="2400" b="1" dirty="0" smtClean="0"/>
              <a:t>De 5</a:t>
            </a:r>
            <a:r>
              <a:rPr lang="nl-NL" sz="2400" b="1" baseline="30000" dirty="0" smtClean="0"/>
              <a:t>e</a:t>
            </a:r>
            <a:r>
              <a:rPr lang="nl-NL" sz="2400" b="1" dirty="0" smtClean="0"/>
              <a:t> </a:t>
            </a:r>
            <a:r>
              <a:rPr lang="nl-NL" sz="2400" b="1" dirty="0"/>
              <a:t>voorwaarde van acceptatie en verplichting: </a:t>
            </a:r>
            <a:r>
              <a:rPr lang="nl-NL" sz="2400" b="1" u="sng" dirty="0" smtClean="0"/>
              <a:t>het in staat zijn om gebruik te maken van water voor </a:t>
            </a:r>
            <a:r>
              <a:rPr lang="nl-NL" sz="2400" b="1" i="1" u="sng" dirty="0" smtClean="0"/>
              <a:t>al-</a:t>
            </a:r>
            <a:r>
              <a:rPr lang="nl-NL" sz="2400" b="1" i="1" u="sng" dirty="0" err="1" smtClean="0"/>
              <a:t>woedhoe</a:t>
            </a:r>
            <a:r>
              <a:rPr lang="nl-NL" sz="2400" b="1" u="sng" dirty="0" smtClean="0"/>
              <a:t> of aarde voor </a:t>
            </a:r>
            <a:r>
              <a:rPr lang="nl-NL" sz="2400" b="1" i="1" u="sng" dirty="0" smtClean="0"/>
              <a:t>at-</a:t>
            </a:r>
            <a:r>
              <a:rPr lang="nl-NL" sz="2400" b="1" i="1" u="sng" dirty="0" err="1" smtClean="0"/>
              <a:t>tayammoem</a:t>
            </a:r>
            <a:endParaRPr lang="nl-NL" sz="2400" b="1" i="1" u="sng" dirty="0" smtClean="0"/>
          </a:p>
          <a:p>
            <a:pPr>
              <a:buFont typeface="Wingdings" pitchFamily="2" charset="2"/>
              <a:buChar char="§"/>
            </a:pPr>
            <a:endParaRPr lang="nl-NL" sz="2400" dirty="0"/>
          </a:p>
          <a:p>
            <a:pPr>
              <a:buFont typeface="Wingdings" pitchFamily="2" charset="2"/>
              <a:buChar char="§"/>
            </a:pPr>
            <a:endParaRPr lang="nl-NL" sz="2400" dirty="0" smtClean="0"/>
          </a:p>
          <a:p>
            <a:pPr>
              <a:buNone/>
            </a:pPr>
            <a:endParaRPr lang="nl-NL" sz="2400" dirty="0" smtClean="0"/>
          </a:p>
          <a:p>
            <a:pPr>
              <a:buNone/>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182660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nl-NL" sz="2400" dirty="0" smtClean="0"/>
          </a:p>
          <a:p>
            <a:pPr>
              <a:buFont typeface="Wingdings" pitchFamily="2" charset="2"/>
              <a:buChar char="§"/>
            </a:pPr>
            <a:r>
              <a:rPr lang="nl-NL" sz="2400" b="1" dirty="0" smtClean="0"/>
              <a:t>DE VOORWAARDEN VAN VERPLICHTING</a:t>
            </a:r>
          </a:p>
          <a:p>
            <a:pPr>
              <a:buFont typeface="Wingdings" pitchFamily="2" charset="2"/>
              <a:buChar char="§"/>
            </a:pPr>
            <a:r>
              <a:rPr lang="nl-NL" sz="2400" b="1" dirty="0" smtClean="0"/>
              <a:t>De 1</a:t>
            </a:r>
            <a:r>
              <a:rPr lang="nl-NL" sz="2400" b="1" baseline="30000" dirty="0" smtClean="0"/>
              <a:t>e</a:t>
            </a:r>
            <a:r>
              <a:rPr lang="nl-NL" sz="2400" b="1" dirty="0" smtClean="0"/>
              <a:t> voorwaarde van verplichting: </a:t>
            </a:r>
            <a:r>
              <a:rPr lang="nl-NL" sz="2400" b="1" u="sng" dirty="0" smtClean="0"/>
              <a:t>het bereiken van de volwassenheid.</a:t>
            </a:r>
          </a:p>
          <a:p>
            <a:r>
              <a:rPr lang="nl-NL" sz="2400" dirty="0" smtClean="0"/>
              <a:t>Het gebed is niet verplicht voor degene die de volwassenheid niet heeft bereikt: </a:t>
            </a:r>
            <a:r>
              <a:rPr lang="nl-NL" sz="2400" i="1" dirty="0" smtClean="0"/>
              <a:t>“De pen is opgeheven voor drie (soorten mensen): voor de slapende persoon totdat hij wakker wordt, voor het kind totdat hij de volwassenheid bereikt en voor de bezetene totdat hij bij verstande is...”</a:t>
            </a:r>
          </a:p>
          <a:p>
            <a:r>
              <a:rPr lang="nl-NL" sz="2400" dirty="0"/>
              <a:t>Het is aanbevolen voor de voogd om het kind het gebed aan te leren, zelfs al hebben zij de volwassenheid niet bereikt: </a:t>
            </a:r>
            <a:r>
              <a:rPr lang="nl-NL" sz="2400" i="1" dirty="0"/>
              <a:t>“Gebied jullie kinderen om het gebed te verrichten als zij zeven jaar </a:t>
            </a:r>
            <a:r>
              <a:rPr lang="nl-NL" sz="2400" i="1" dirty="0" smtClean="0"/>
              <a:t>zijn…”</a:t>
            </a:r>
          </a:p>
          <a:p>
            <a:pPr>
              <a:buFont typeface="Wingdings" panose="05000000000000000000" pitchFamily="2" charset="2"/>
              <a:buChar char="§"/>
            </a:pPr>
            <a:r>
              <a:rPr lang="nl-NL" sz="2400" b="1" dirty="0"/>
              <a:t>De 1</a:t>
            </a:r>
            <a:r>
              <a:rPr lang="nl-NL" sz="2400" b="1" baseline="30000" dirty="0"/>
              <a:t>e</a:t>
            </a:r>
            <a:r>
              <a:rPr lang="nl-NL" sz="2400" b="1" dirty="0"/>
              <a:t> voorwaarde van verplichting: </a:t>
            </a:r>
            <a:r>
              <a:rPr lang="nl-NL" sz="2400" b="1" u="sng" dirty="0" smtClean="0"/>
              <a:t>dat een persoon niet wordt gedwongen om het gebed te verlaten</a:t>
            </a:r>
          </a:p>
          <a:p>
            <a:pPr>
              <a:buFont typeface="Wingdings" panose="05000000000000000000" pitchFamily="2" charset="2"/>
              <a:buChar char="§"/>
            </a:pPr>
            <a:r>
              <a:rPr lang="nl-NL" sz="2400" dirty="0" smtClean="0"/>
              <a:t>Het gebed is niet verplicht voor degene die gedwongen wordt om het gebed te verlaten. Er is ook gezegd: hij verricht het met het hart (indien hij </a:t>
            </a:r>
            <a:r>
              <a:rPr lang="nl-NL" sz="2400" i="1" dirty="0" err="1" smtClean="0"/>
              <a:t>woe</a:t>
            </a:r>
            <a:r>
              <a:rPr lang="nl-NL" sz="2400" i="1" u="sng" dirty="0" err="1" smtClean="0"/>
              <a:t>dh</a:t>
            </a:r>
            <a:r>
              <a:rPr lang="nl-NL" sz="2400" i="1" dirty="0" err="1" smtClean="0"/>
              <a:t>oe</a:t>
            </a:r>
            <a:r>
              <a:rPr lang="nl-NL" sz="2400" i="1" dirty="0" smtClean="0"/>
              <a:t> </a:t>
            </a:r>
            <a:r>
              <a:rPr lang="nl-NL" sz="2400" dirty="0" smtClean="0"/>
              <a:t>heeft kunnen doen)</a:t>
            </a:r>
            <a:endParaRPr lang="nl-NL" sz="2400" dirty="0"/>
          </a:p>
          <a:p>
            <a:endParaRPr lang="nl-NL" sz="2400" dirty="0" smtClean="0"/>
          </a:p>
          <a:p>
            <a:pPr>
              <a:buFont typeface="Wingdings" pitchFamily="2" charset="2"/>
              <a:buChar char="§"/>
            </a:pPr>
            <a:endParaRPr lang="nl-NL" sz="2400" dirty="0" smtClean="0"/>
          </a:p>
          <a:p>
            <a:pPr>
              <a:buNone/>
            </a:pPr>
            <a:endParaRPr lang="nl-NL" sz="2400" dirty="0" smtClean="0"/>
          </a:p>
          <a:p>
            <a:pPr>
              <a:buNone/>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3461198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ctr">
              <a:buNone/>
            </a:pPr>
            <a:endParaRPr lang="nl-NL" sz="3200" b="1" i="1" dirty="0" smtClean="0"/>
          </a:p>
          <a:p>
            <a:r>
              <a:rPr lang="nl-NL" sz="3200" b="1" dirty="0" smtClean="0"/>
              <a:t>De voorwaarden van het gebed</a:t>
            </a:r>
          </a:p>
          <a:p>
            <a:pPr>
              <a:buFontTx/>
              <a:buChar char="-"/>
            </a:pPr>
            <a:r>
              <a:rPr lang="nl-NL" sz="3200" dirty="0" smtClean="0"/>
              <a:t>Een voorwaarde dient vóór het gebed gerealiseerd te worden.</a:t>
            </a:r>
          </a:p>
          <a:p>
            <a:pPr>
              <a:buFontTx/>
              <a:buChar char="-"/>
            </a:pPr>
            <a:r>
              <a:rPr lang="nl-NL" sz="3200" dirty="0" smtClean="0"/>
              <a:t>In het algemeen geldt: op het moment dat een bepaalde voorwaarde niet gerealiseerd wordt dan komt de geldigheid van het gebed te vervallen. </a:t>
            </a:r>
          </a:p>
          <a:p>
            <a:pPr>
              <a:buFontTx/>
              <a:buChar char="-"/>
            </a:pPr>
            <a:r>
              <a:rPr lang="nl-NL" sz="3200" dirty="0" smtClean="0"/>
              <a:t>Bepaalde voorwaarden komen te vervallen ten gevolge van vergeetachtigheid of op het moment dat een persoon niet in staat is deze te realiseren.</a:t>
            </a:r>
          </a:p>
          <a:p>
            <a:pPr>
              <a:buFont typeface="Wingdings" pitchFamily="2" charset="2"/>
              <a:buChar char="§"/>
            </a:pPr>
            <a:r>
              <a:rPr lang="nl-NL" sz="3200" dirty="0" smtClean="0"/>
              <a:t>De geleerden maken een onderscheid tussen voorwaarden van verplichting </a:t>
            </a:r>
            <a:r>
              <a:rPr lang="nl-NL" sz="3200" b="1" i="1" dirty="0" smtClean="0"/>
              <a:t>(1)</a:t>
            </a:r>
            <a:r>
              <a:rPr lang="nl-NL" sz="3200" dirty="0" smtClean="0"/>
              <a:t>, voorwaarden van acceptatie </a:t>
            </a:r>
            <a:r>
              <a:rPr lang="nl-NL" sz="3200" i="1" dirty="0" smtClean="0"/>
              <a:t>(2) </a:t>
            </a:r>
            <a:r>
              <a:rPr lang="nl-NL" sz="3200" dirty="0" smtClean="0"/>
              <a:t>alsook voorwaarden van verplichting en acceptatie </a:t>
            </a:r>
            <a:r>
              <a:rPr lang="nl-NL" sz="3200" b="1" i="1" dirty="0" smtClean="0"/>
              <a:t>(3)</a:t>
            </a:r>
            <a:r>
              <a:rPr lang="nl-NL" sz="3200" dirty="0" smtClean="0"/>
              <a:t>.</a:t>
            </a:r>
          </a:p>
          <a:p>
            <a:pPr>
              <a:buNone/>
            </a:pPr>
            <a:endParaRPr lang="nl-NL" sz="3200" b="1"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nl-NL" sz="2800" dirty="0" smtClean="0"/>
          </a:p>
          <a:p>
            <a:pPr>
              <a:buFont typeface="Wingdings" pitchFamily="2" charset="2"/>
              <a:buChar char="§"/>
            </a:pPr>
            <a:r>
              <a:rPr lang="nl-NL" sz="2800" b="1" dirty="0" smtClean="0"/>
              <a:t>De zaken waaraan de volwassenheid afgeleid kan worden:</a:t>
            </a:r>
            <a:endParaRPr lang="nl-NL" sz="2800" dirty="0"/>
          </a:p>
          <a:p>
            <a:pPr>
              <a:buFontTx/>
              <a:buChar char="-"/>
            </a:pPr>
            <a:r>
              <a:rPr lang="nl-NL" sz="2800" dirty="0" smtClean="0"/>
              <a:t>Het krijgen van een zaadlozing (geldt voor zowel jongens alsook meisjes).</a:t>
            </a:r>
          </a:p>
          <a:p>
            <a:pPr>
              <a:buFontTx/>
              <a:buChar char="-"/>
            </a:pPr>
            <a:r>
              <a:rPr lang="nl-NL" sz="2800" dirty="0" smtClean="0"/>
              <a:t>Het krijgen van schaamhaar (jongens en meisjes).</a:t>
            </a:r>
          </a:p>
          <a:p>
            <a:pPr>
              <a:buFontTx/>
              <a:buChar char="-"/>
            </a:pPr>
            <a:r>
              <a:rPr lang="nl-NL" sz="2800" dirty="0" smtClean="0"/>
              <a:t>De menstruatie (meisjes).</a:t>
            </a:r>
          </a:p>
          <a:p>
            <a:pPr>
              <a:buFontTx/>
              <a:buChar char="-"/>
            </a:pPr>
            <a:r>
              <a:rPr lang="nl-NL" sz="2800" dirty="0" smtClean="0"/>
              <a:t>De zwangerschap (meisjes).</a:t>
            </a:r>
          </a:p>
          <a:p>
            <a:pPr>
              <a:buFontTx/>
              <a:buChar char="-"/>
            </a:pPr>
            <a:r>
              <a:rPr lang="nl-NL" sz="2800" dirty="0" smtClean="0"/>
              <a:t>Indien de voorgaande zaken niet opgetreden zijn dan geldt de uiterlijke leeftijd van achttien jaar volgens de meest bekende uitspraak binnen de wetschool. Er is ook gezegd: vijftien of zeventien jaar.</a:t>
            </a:r>
          </a:p>
          <a:p>
            <a:pPr>
              <a:buFont typeface="Wingdings" pitchFamily="2" charset="2"/>
              <a:buChar char="§"/>
            </a:pPr>
            <a:endParaRPr lang="nl-NL" sz="2800" dirty="0" smtClean="0"/>
          </a:p>
          <a:p>
            <a:pPr>
              <a:buNone/>
            </a:pPr>
            <a:endParaRPr lang="nl-NL" sz="2800" dirty="0" smtClean="0"/>
          </a:p>
          <a:p>
            <a:pPr>
              <a:buNone/>
            </a:pPr>
            <a:endParaRPr lang="nl-NL" sz="2800" dirty="0" smtClean="0"/>
          </a:p>
          <a:p>
            <a:pPr>
              <a:buFontTx/>
              <a:buChar char="-"/>
            </a:pPr>
            <a:endParaRPr lang="nl-NL" sz="2800"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nl-NL" sz="2800" dirty="0" smtClean="0"/>
          </a:p>
          <a:p>
            <a:pPr>
              <a:buFont typeface="Wingdings" pitchFamily="2" charset="2"/>
              <a:buChar char="§"/>
            </a:pPr>
            <a:r>
              <a:rPr lang="nl-NL" sz="2800" b="1" dirty="0" smtClean="0"/>
              <a:t>De belangrijkste voorwaarden die jullie dienen te kennen:</a:t>
            </a:r>
          </a:p>
          <a:p>
            <a:pPr marL="514350" indent="-514350">
              <a:buAutoNum type="arabicParenR"/>
            </a:pPr>
            <a:r>
              <a:rPr lang="nl-NL" sz="2800" dirty="0" smtClean="0"/>
              <a:t>Het verkeren in de toestand van reinheid</a:t>
            </a:r>
          </a:p>
          <a:p>
            <a:pPr marL="514350" indent="-514350">
              <a:buAutoNum type="arabicParenR"/>
            </a:pPr>
            <a:r>
              <a:rPr lang="nl-NL" sz="2800" dirty="0" smtClean="0"/>
              <a:t>Het reinigen van kleding, lichaam en plaats</a:t>
            </a:r>
          </a:p>
          <a:p>
            <a:pPr marL="514350" indent="-514350">
              <a:buAutoNum type="arabicParenR"/>
            </a:pPr>
            <a:r>
              <a:rPr lang="nl-NL" sz="2800" dirty="0" smtClean="0"/>
              <a:t>Het aanschouwen van </a:t>
            </a:r>
            <a:r>
              <a:rPr lang="nl-NL" sz="2800" i="1" dirty="0" smtClean="0"/>
              <a:t>al-</a:t>
            </a:r>
            <a:r>
              <a:rPr lang="nl-NL" sz="2800" i="1" dirty="0" err="1" smtClean="0"/>
              <a:t>Qiblah</a:t>
            </a:r>
            <a:endParaRPr lang="nl-NL" sz="2800" i="1" dirty="0" smtClean="0"/>
          </a:p>
          <a:p>
            <a:pPr marL="514350" indent="-514350">
              <a:buAutoNum type="arabicParenR"/>
            </a:pPr>
            <a:r>
              <a:rPr lang="nl-NL" sz="2800" dirty="0" smtClean="0"/>
              <a:t>Het bedekken van </a:t>
            </a:r>
            <a:r>
              <a:rPr lang="nl-NL" sz="2800" i="1" dirty="0" smtClean="0"/>
              <a:t>al-’</a:t>
            </a:r>
            <a:r>
              <a:rPr lang="nl-NL" sz="2800" i="1" dirty="0" err="1" smtClean="0"/>
              <a:t>awrah</a:t>
            </a:r>
            <a:endParaRPr lang="nl-NL" sz="2800" i="1" dirty="0" smtClean="0"/>
          </a:p>
          <a:p>
            <a:pPr marL="514350" indent="-514350">
              <a:buAutoNum type="arabicParenR"/>
            </a:pPr>
            <a:r>
              <a:rPr lang="nl-NL" sz="2800" dirty="0" smtClean="0"/>
              <a:t>Het aanbreken van gebedstijd</a:t>
            </a:r>
          </a:p>
          <a:p>
            <a:pPr marL="0" indent="0">
              <a:buNone/>
            </a:pPr>
            <a:r>
              <a:rPr lang="nl-NL" sz="2800" dirty="0" smtClean="0"/>
              <a:t>- Dit zijn allemaal voorwaarden van acceptatie, behalve gebedstijd: dit is een voorwaarde van acceptatie alsook een </a:t>
            </a:r>
            <a:r>
              <a:rPr lang="nl-NL" sz="2800" smtClean="0"/>
              <a:t>voorwaarde van verplichting </a:t>
            </a:r>
            <a:r>
              <a:rPr lang="nl-NL" sz="2800" dirty="0" smtClean="0"/>
              <a:t>tegelijkertijd.</a:t>
            </a:r>
          </a:p>
          <a:p>
            <a:pPr>
              <a:buNone/>
            </a:pPr>
            <a:endParaRPr lang="nl-NL" sz="2800" dirty="0" smtClean="0"/>
          </a:p>
          <a:p>
            <a:pPr>
              <a:buNone/>
            </a:pPr>
            <a:endParaRPr lang="nl-NL" sz="2800" dirty="0" smtClean="0"/>
          </a:p>
          <a:p>
            <a:pPr>
              <a:buFontTx/>
              <a:buChar char="-"/>
            </a:pPr>
            <a:endParaRPr lang="nl-NL" sz="2800" dirty="0" smtClean="0"/>
          </a:p>
        </p:txBody>
      </p:sp>
    </p:spTree>
    <p:extLst>
      <p:ext uri="{BB962C8B-B14F-4D97-AF65-F5344CB8AC3E}">
        <p14:creationId xmlns:p14="http://schemas.microsoft.com/office/powerpoint/2010/main" val="3855893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gn="ctr">
              <a:buNone/>
            </a:pPr>
            <a:endParaRPr lang="nl-NL" sz="3200" b="1" i="1" dirty="0" smtClean="0"/>
          </a:p>
          <a:p>
            <a:pPr>
              <a:buFont typeface="Wingdings" pitchFamily="2" charset="2"/>
              <a:buChar char="§"/>
            </a:pPr>
            <a:r>
              <a:rPr lang="nl-NL" sz="3200" b="1" dirty="0" smtClean="0"/>
              <a:t>De 1</a:t>
            </a:r>
            <a:r>
              <a:rPr lang="nl-NL" sz="3200" b="1" baseline="30000" dirty="0" smtClean="0"/>
              <a:t>e</a:t>
            </a:r>
            <a:r>
              <a:rPr lang="nl-NL" sz="3200" b="1" dirty="0" smtClean="0"/>
              <a:t> voorwaarde van acceptatie van het gebed: </a:t>
            </a:r>
            <a:r>
              <a:rPr lang="nl-NL" sz="3200" b="1" u="sng" dirty="0" smtClean="0"/>
              <a:t>dat je een moslim bent</a:t>
            </a:r>
            <a:endParaRPr lang="nl-NL" sz="3200" u="sng" dirty="0" smtClean="0"/>
          </a:p>
          <a:p>
            <a:pPr>
              <a:buFontTx/>
              <a:buChar char="-"/>
            </a:pPr>
            <a:r>
              <a:rPr lang="nl-NL" sz="3200" dirty="0" smtClean="0"/>
              <a:t>Het gebed wordt niet geaccepteerd van een niet-moslim</a:t>
            </a:r>
          </a:p>
          <a:p>
            <a:pPr>
              <a:buFont typeface="Wingdings" panose="05000000000000000000" pitchFamily="2" charset="2"/>
              <a:buChar char="q"/>
            </a:pPr>
            <a:r>
              <a:rPr lang="nl-NL" sz="3200" b="1" dirty="0"/>
              <a:t>De </a:t>
            </a:r>
            <a:r>
              <a:rPr lang="nl-NL" sz="3200" b="1" dirty="0" smtClean="0"/>
              <a:t>2</a:t>
            </a:r>
            <a:r>
              <a:rPr lang="nl-NL" sz="3200" b="1" baseline="30000" dirty="0" smtClean="0"/>
              <a:t>e</a:t>
            </a:r>
            <a:r>
              <a:rPr lang="nl-NL" sz="3200" b="1" dirty="0" smtClean="0"/>
              <a:t> </a:t>
            </a:r>
            <a:r>
              <a:rPr lang="nl-NL" sz="3200" b="1" dirty="0"/>
              <a:t>voorwaarde van acceptatie van het gebed: </a:t>
            </a:r>
            <a:r>
              <a:rPr lang="nl-NL" sz="3200" b="1" u="sng" dirty="0" smtClean="0"/>
              <a:t>het </a:t>
            </a:r>
            <a:r>
              <a:rPr lang="nl-NL" sz="3200" b="1" u="sng" dirty="0"/>
              <a:t>verkeren in een toestand van reinheid</a:t>
            </a:r>
            <a:r>
              <a:rPr lang="nl-NL" sz="3200" b="1" dirty="0"/>
              <a:t>. </a:t>
            </a:r>
          </a:p>
          <a:p>
            <a:pPr>
              <a:buFont typeface="Wingdings" panose="05000000000000000000" pitchFamily="2" charset="2"/>
              <a:buChar char="§"/>
            </a:pPr>
            <a:r>
              <a:rPr lang="nl-NL" sz="3200" dirty="0"/>
              <a:t>Met andere woorden: een persoon dient de </a:t>
            </a:r>
            <a:r>
              <a:rPr lang="nl-NL" sz="3200" i="1" dirty="0" err="1"/>
              <a:t>woe</a:t>
            </a:r>
            <a:r>
              <a:rPr lang="nl-NL" sz="3200" i="1" u="sng" dirty="0" err="1"/>
              <a:t>dh</a:t>
            </a:r>
            <a:r>
              <a:rPr lang="nl-NL" sz="3200" i="1" dirty="0" err="1"/>
              <a:t>oe</a:t>
            </a:r>
            <a:r>
              <a:rPr lang="nl-NL" sz="3200" i="1" dirty="0"/>
              <a:t> </a:t>
            </a:r>
            <a:r>
              <a:rPr lang="nl-NL" sz="3200" dirty="0"/>
              <a:t>te verrichten, in geval van een kleine toestand van onreinheid (</a:t>
            </a:r>
            <a:r>
              <a:rPr lang="nl-NL" sz="3200" i="1" dirty="0"/>
              <a:t>al-</a:t>
            </a:r>
            <a:r>
              <a:rPr lang="nl-NL" sz="3200" i="1" dirty="0" err="1"/>
              <a:t>h’adath</a:t>
            </a:r>
            <a:r>
              <a:rPr lang="nl-NL" sz="3200" i="1" dirty="0"/>
              <a:t> al-</a:t>
            </a:r>
            <a:r>
              <a:rPr lang="nl-NL" sz="3200" i="1" dirty="0" err="1"/>
              <a:t>as</a:t>
            </a:r>
            <a:r>
              <a:rPr lang="nl-NL" sz="3200" i="1" u="sng" dirty="0" err="1"/>
              <a:t>gh</a:t>
            </a:r>
            <a:r>
              <a:rPr lang="nl-NL" sz="3200" i="1" dirty="0" err="1"/>
              <a:t>ar</a:t>
            </a:r>
            <a:r>
              <a:rPr lang="nl-NL" sz="3200" dirty="0"/>
              <a:t>), of de </a:t>
            </a:r>
            <a:r>
              <a:rPr lang="nl-NL" sz="3200" i="1" u="sng" dirty="0" err="1"/>
              <a:t>gh</a:t>
            </a:r>
            <a:r>
              <a:rPr lang="nl-NL" sz="3200" i="1" dirty="0" err="1"/>
              <a:t>oesl</a:t>
            </a:r>
            <a:r>
              <a:rPr lang="nl-NL" sz="3200" dirty="0"/>
              <a:t> in geval van de grote toestand van onreinheid (</a:t>
            </a:r>
            <a:r>
              <a:rPr lang="nl-NL" sz="3200" i="1" dirty="0"/>
              <a:t>al-</a:t>
            </a:r>
            <a:r>
              <a:rPr lang="nl-NL" sz="3200" i="1" dirty="0" err="1"/>
              <a:t>djanaabah</a:t>
            </a:r>
            <a:r>
              <a:rPr lang="nl-NL" sz="3200" dirty="0"/>
              <a:t>)</a:t>
            </a:r>
          </a:p>
          <a:p>
            <a:pPr marL="457200" indent="-457200">
              <a:buFontTx/>
              <a:buChar char="-"/>
            </a:pPr>
            <a:r>
              <a:rPr lang="nl-NL" sz="3200" dirty="0"/>
              <a:t>Deze voorwaarde komt nooit te vervallen zelfs niet in het geval van vergeetachtigheid. Degene die dus uit vergeetachtigheid heeft gebeden zonder kleine wassing dient in alle gevallen zijn gebed nogmaals te verrichten, al is het na een jaar.</a:t>
            </a:r>
          </a:p>
          <a:p>
            <a:pPr>
              <a:buFontTx/>
              <a:buChar char="-"/>
            </a:pPr>
            <a:endParaRPr lang="nl-NL" sz="3200" i="1"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Font typeface="Wingdings" pitchFamily="2" charset="2"/>
              <a:buChar char="§"/>
            </a:pPr>
            <a:endParaRPr lang="nl-NL" sz="2700" b="1" dirty="0" smtClean="0"/>
          </a:p>
          <a:p>
            <a:pPr>
              <a:buFont typeface="Wingdings" panose="05000000000000000000" pitchFamily="2" charset="2"/>
              <a:buChar char="q"/>
            </a:pPr>
            <a:r>
              <a:rPr lang="nl-NL" sz="2700" b="1" dirty="0" smtClean="0"/>
              <a:t>De </a:t>
            </a:r>
            <a:r>
              <a:rPr lang="nl-NL" sz="2700" b="1" dirty="0"/>
              <a:t>3</a:t>
            </a:r>
            <a:r>
              <a:rPr lang="nl-NL" sz="2700" b="1" baseline="30000" dirty="0" smtClean="0"/>
              <a:t>e</a:t>
            </a:r>
            <a:r>
              <a:rPr lang="nl-NL" sz="2700" b="1" dirty="0" smtClean="0"/>
              <a:t> voorwaarde van acceptatie: </a:t>
            </a:r>
            <a:r>
              <a:rPr lang="nl-NL" sz="2700" b="1" u="sng" dirty="0"/>
              <a:t>h</a:t>
            </a:r>
            <a:r>
              <a:rPr lang="nl-NL" sz="2700" b="1" u="sng" dirty="0" smtClean="0"/>
              <a:t>et reinigen van het lichaam, de kleding en de gebedsplaats van tastbare onreinheden</a:t>
            </a:r>
          </a:p>
          <a:p>
            <a:pPr>
              <a:buFontTx/>
              <a:buChar char="-"/>
            </a:pPr>
            <a:r>
              <a:rPr lang="nl-NL" sz="2700" dirty="0" smtClean="0"/>
              <a:t>Deze voorwaarde is verplicht zolang men zich dit herinnert en hiertoe in staat is. Op het moment dat er sprake is van vergeetachtigheid of het onvermogen om deze voorwaarde te realiseren dan komt deze te vervallen.</a:t>
            </a:r>
          </a:p>
          <a:p>
            <a:pPr>
              <a:buFont typeface="Wingdings" panose="05000000000000000000" pitchFamily="2" charset="2"/>
              <a:buChar char="§"/>
            </a:pPr>
            <a:r>
              <a:rPr lang="nl-NL" sz="2700" u="sng" dirty="0" smtClean="0"/>
              <a:t>Er bestaan vele bewijzen voor deze voorwaarden:</a:t>
            </a:r>
          </a:p>
          <a:p>
            <a:pPr>
              <a:buFontTx/>
              <a:buChar char="-"/>
            </a:pPr>
            <a:r>
              <a:rPr lang="nl-NL" sz="2700" dirty="0" smtClean="0"/>
              <a:t>Wat betreft het lichaam: de overlevering over de man die zich niet goed urineerde na het doen van de behoefte</a:t>
            </a:r>
          </a:p>
          <a:p>
            <a:pPr>
              <a:buFontTx/>
              <a:buChar char="-"/>
            </a:pPr>
            <a:r>
              <a:rPr lang="nl-NL" sz="2700" dirty="0" smtClean="0"/>
              <a:t>Wat betreft de kleding: </a:t>
            </a:r>
            <a:r>
              <a:rPr lang="nl-NL" sz="2700" i="1" dirty="0" smtClean="0"/>
              <a:t>“En reinig jouw kleding…” </a:t>
            </a:r>
            <a:r>
              <a:rPr lang="nl-NL" sz="2700" dirty="0" smtClean="0"/>
              <a:t>[Al-</a:t>
            </a:r>
            <a:r>
              <a:rPr lang="nl-NL" sz="2700" dirty="0" err="1" smtClean="0"/>
              <a:t>Moeddathir</a:t>
            </a:r>
            <a:r>
              <a:rPr lang="nl-NL" sz="2700" dirty="0" smtClean="0"/>
              <a:t>]</a:t>
            </a:r>
          </a:p>
          <a:p>
            <a:pPr>
              <a:buFontTx/>
              <a:buChar char="-"/>
            </a:pPr>
            <a:r>
              <a:rPr lang="nl-NL" sz="2700" dirty="0" smtClean="0"/>
              <a:t>Wat betreft de plaats: de bedoeïen die in de moskee urineerde</a:t>
            </a:r>
            <a:endParaRPr lang="nl-NL" sz="2700" dirty="0"/>
          </a:p>
          <a:p>
            <a:pPr>
              <a:buFontTx/>
              <a:buChar char="-"/>
            </a:pPr>
            <a:endParaRPr lang="nl-NL" sz="2700" dirty="0" smtClean="0"/>
          </a:p>
          <a:p>
            <a:pPr>
              <a:buFontTx/>
              <a:buChar char="-"/>
            </a:pPr>
            <a:endParaRPr lang="nl-NL" sz="2700" dirty="0" smtClean="0"/>
          </a:p>
        </p:txBody>
      </p:sp>
    </p:spTree>
    <p:extLst>
      <p:ext uri="{BB962C8B-B14F-4D97-AF65-F5344CB8AC3E}">
        <p14:creationId xmlns:p14="http://schemas.microsoft.com/office/powerpoint/2010/main" val="428311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Font typeface="Wingdings" pitchFamily="2" charset="2"/>
              <a:buChar char="§"/>
            </a:pPr>
            <a:endParaRPr lang="nl-NL" b="1" dirty="0" smtClean="0"/>
          </a:p>
          <a:p>
            <a:pPr>
              <a:buFont typeface="Arial" pitchFamily="34" charset="0"/>
              <a:buChar char="•"/>
            </a:pPr>
            <a:r>
              <a:rPr lang="nl-NL" b="1" dirty="0"/>
              <a:t>We onderscheiden drie situaties m.b.t. een onreinheid op kleding, lichaam of plaats:</a:t>
            </a:r>
          </a:p>
          <a:p>
            <a:pPr marL="457200" indent="-457200">
              <a:buAutoNum type="arabicParenR"/>
            </a:pPr>
            <a:r>
              <a:rPr lang="nl-NL" dirty="0"/>
              <a:t>Men </a:t>
            </a:r>
            <a:r>
              <a:rPr lang="nl-NL" dirty="0" smtClean="0"/>
              <a:t>is </a:t>
            </a:r>
            <a:r>
              <a:rPr lang="nl-NL" u="sng" dirty="0" smtClean="0"/>
              <a:t>voor het gebed </a:t>
            </a:r>
            <a:r>
              <a:rPr lang="nl-NL" dirty="0" smtClean="0"/>
              <a:t>op de hoogte van een onreinheid op </a:t>
            </a:r>
            <a:r>
              <a:rPr lang="nl-NL" dirty="0"/>
              <a:t>kleding/lichaam of </a:t>
            </a:r>
            <a:r>
              <a:rPr lang="nl-NL" dirty="0" smtClean="0"/>
              <a:t>plaats en men is in </a:t>
            </a:r>
            <a:r>
              <a:rPr lang="nl-NL" dirty="0"/>
              <a:t>staat </a:t>
            </a:r>
            <a:r>
              <a:rPr lang="nl-NL" dirty="0" smtClean="0"/>
              <a:t>om </a:t>
            </a:r>
            <a:r>
              <a:rPr lang="nl-NL" dirty="0"/>
              <a:t>deze te </a:t>
            </a:r>
            <a:r>
              <a:rPr lang="nl-NL" dirty="0" smtClean="0"/>
              <a:t>verwijderen, maar doet dit niet. </a:t>
            </a:r>
            <a:r>
              <a:rPr lang="nl-NL" dirty="0"/>
              <a:t>Het gebed van deze persoon is ongeldig.</a:t>
            </a:r>
          </a:p>
          <a:p>
            <a:pPr marL="457200" indent="-457200">
              <a:buFont typeface="Wingdings 2"/>
              <a:buAutoNum type="arabicParenR"/>
            </a:pPr>
            <a:r>
              <a:rPr lang="nl-NL" dirty="0"/>
              <a:t>Men komt er </a:t>
            </a:r>
            <a:r>
              <a:rPr lang="nl-NL" u="sng" dirty="0"/>
              <a:t>na het gebed</a:t>
            </a:r>
            <a:r>
              <a:rPr lang="nl-NL" dirty="0"/>
              <a:t> pas achter dat er zich een onreinheid bevindt op kleding/lichaam of plaats of men wist het van tevoren maar </a:t>
            </a:r>
            <a:r>
              <a:rPr lang="nl-NL" dirty="0" smtClean="0"/>
              <a:t>is vergeten de onreinheid te verwijderen en heeft </a:t>
            </a:r>
            <a:r>
              <a:rPr lang="nl-NL" dirty="0"/>
              <a:t>g</a:t>
            </a:r>
            <a:r>
              <a:rPr lang="nl-NL" dirty="0" smtClean="0"/>
              <a:t>ebeden: </a:t>
            </a:r>
            <a:r>
              <a:rPr lang="nl-NL" dirty="0"/>
              <a:t>het gebed is gewoon geldig</a:t>
            </a:r>
            <a:r>
              <a:rPr lang="nl-NL" dirty="0" smtClean="0"/>
              <a:t>.</a:t>
            </a:r>
          </a:p>
          <a:p>
            <a:pPr marL="457200" indent="-457200">
              <a:buFont typeface="+mj-lt"/>
              <a:buAutoNum type="arabicParenR" startAt="3"/>
            </a:pPr>
            <a:r>
              <a:rPr lang="nl-NL" dirty="0" smtClean="0"/>
              <a:t>Men </a:t>
            </a:r>
            <a:r>
              <a:rPr lang="nl-NL" dirty="0"/>
              <a:t>komt er </a:t>
            </a:r>
            <a:r>
              <a:rPr lang="nl-NL" u="sng" dirty="0"/>
              <a:t>tijdens het gebed</a:t>
            </a:r>
            <a:r>
              <a:rPr lang="nl-NL" dirty="0"/>
              <a:t> achter dat er zich een onreinheid bevindt op kleding/lichaam of plaats </a:t>
            </a:r>
            <a:r>
              <a:rPr lang="nl-NL" dirty="0" smtClean="0"/>
              <a:t>of de onreinheid is tijdens het gebed aangebracht. Hierover bestaat een meningsverschil. De meest bekende uitspraak van al-</a:t>
            </a:r>
            <a:r>
              <a:rPr lang="nl-NL" dirty="0" err="1" smtClean="0"/>
              <a:t>Maalikiyyah</a:t>
            </a:r>
            <a:r>
              <a:rPr lang="nl-NL" dirty="0" smtClean="0"/>
              <a:t> is dat dit gebed ongeldig is.</a:t>
            </a:r>
          </a:p>
          <a:p>
            <a:pPr marL="457200" indent="-457200">
              <a:buFontTx/>
              <a:buChar char="-"/>
            </a:pPr>
            <a:endParaRPr lang="nl-NL" dirty="0" smtClean="0"/>
          </a:p>
          <a:p>
            <a:pPr marL="457200" indent="-457200">
              <a:buFontTx/>
              <a:buChar char="-"/>
            </a:pPr>
            <a:endParaRPr lang="nl-NL" dirty="0" smtClean="0"/>
          </a:p>
          <a:p>
            <a:pPr>
              <a:buFont typeface="Wingdings" pitchFamily="2" charset="2"/>
              <a:buChar char="§"/>
            </a:pPr>
            <a:endParaRPr lang="nl-NL" dirty="0" smtClean="0"/>
          </a:p>
          <a:p>
            <a:pPr>
              <a:buFontTx/>
              <a:buChar char="-"/>
            </a:pPr>
            <a:endParaRPr lang="nl-NL" dirty="0" smtClean="0"/>
          </a:p>
        </p:txBody>
      </p:sp>
    </p:spTree>
    <p:extLst>
      <p:ext uri="{BB962C8B-B14F-4D97-AF65-F5344CB8AC3E}">
        <p14:creationId xmlns:p14="http://schemas.microsoft.com/office/powerpoint/2010/main" val="146774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lgn="ctr">
              <a:buNone/>
            </a:pPr>
            <a:endParaRPr lang="nl-NL" sz="3200" b="1" i="1" dirty="0" smtClean="0"/>
          </a:p>
          <a:p>
            <a:pPr>
              <a:buFont typeface="Wingdings" pitchFamily="2" charset="2"/>
              <a:buChar char="§"/>
            </a:pPr>
            <a:r>
              <a:rPr lang="nl-NL" sz="3200" b="1" dirty="0" smtClean="0"/>
              <a:t>De 4</a:t>
            </a:r>
            <a:r>
              <a:rPr lang="nl-NL" sz="3200" b="1" baseline="30000" dirty="0" smtClean="0"/>
              <a:t>e</a:t>
            </a:r>
            <a:r>
              <a:rPr lang="nl-NL" sz="3200" b="1" dirty="0" smtClean="0"/>
              <a:t> voorwaarde van acceptatie van het gebed: </a:t>
            </a:r>
            <a:r>
              <a:rPr lang="nl-NL" sz="3200" b="1" u="sng" dirty="0" smtClean="0"/>
              <a:t>Het aanschouwen van </a:t>
            </a:r>
            <a:r>
              <a:rPr lang="nl-NL" sz="3200" b="1" i="1" u="sng" dirty="0" smtClean="0"/>
              <a:t>al-</a:t>
            </a:r>
            <a:r>
              <a:rPr lang="nl-NL" sz="3200" b="1" i="1" u="sng" dirty="0" err="1" smtClean="0"/>
              <a:t>qiblah</a:t>
            </a:r>
            <a:endParaRPr lang="nl-NL" sz="3200" u="sng" dirty="0" smtClean="0"/>
          </a:p>
          <a:p>
            <a:pPr>
              <a:buFontTx/>
              <a:buChar char="-"/>
            </a:pPr>
            <a:r>
              <a:rPr lang="nl-NL" sz="3200" dirty="0" smtClean="0"/>
              <a:t>Het bewijs voor deze verplichting is de Uitspraak van Allah: </a:t>
            </a:r>
            <a:r>
              <a:rPr lang="nl-NL" sz="3200" i="1" dirty="0" smtClean="0"/>
              <a:t>“En waar jij ook vandaan vertrekt, wend jouw gezicht in de richting van </a:t>
            </a:r>
            <a:r>
              <a:rPr lang="nl-NL" sz="3200" i="1" dirty="0" err="1" smtClean="0"/>
              <a:t>al-Masdjid</a:t>
            </a:r>
            <a:r>
              <a:rPr lang="nl-NL" sz="3200" i="1" dirty="0" smtClean="0"/>
              <a:t> </a:t>
            </a:r>
            <a:r>
              <a:rPr lang="nl-NL" sz="3200" i="1" dirty="0" err="1" smtClean="0"/>
              <a:t>al-H’araam</a:t>
            </a:r>
            <a:r>
              <a:rPr lang="nl-NL" sz="3200" i="1" dirty="0" smtClean="0"/>
              <a:t>,en waar jullie je ook bevinden, wend jullie gezichten in de richting ervan…”</a:t>
            </a:r>
            <a:r>
              <a:rPr lang="nl-NL" sz="3200" dirty="0" smtClean="0"/>
              <a:t> [</a:t>
            </a:r>
            <a:r>
              <a:rPr lang="nl-NL" sz="3200" dirty="0" err="1" smtClean="0"/>
              <a:t>Soerat</a:t>
            </a:r>
            <a:r>
              <a:rPr lang="nl-NL" sz="3200" dirty="0" smtClean="0"/>
              <a:t> </a:t>
            </a:r>
            <a:r>
              <a:rPr lang="nl-NL" sz="3200" dirty="0" err="1" smtClean="0"/>
              <a:t>al-Baqarah</a:t>
            </a:r>
            <a:r>
              <a:rPr lang="nl-NL" sz="3200" dirty="0" smtClean="0"/>
              <a:t>, vers 150]. </a:t>
            </a:r>
          </a:p>
          <a:p>
            <a:pPr>
              <a:buFontTx/>
              <a:buChar char="-"/>
            </a:pPr>
            <a:r>
              <a:rPr lang="nl-NL" sz="3200" dirty="0" smtClean="0"/>
              <a:t>Deze voorwaarde komt te vervallen op het moment dat er sprake is van vergeetachtigheid of op het moment dat een persoon niet in staat is om </a:t>
            </a:r>
            <a:r>
              <a:rPr lang="nl-NL" sz="3200" i="1" dirty="0" smtClean="0"/>
              <a:t>al-</a:t>
            </a:r>
            <a:r>
              <a:rPr lang="nl-NL" sz="3200" i="1" dirty="0" err="1" smtClean="0"/>
              <a:t>qiblah</a:t>
            </a:r>
            <a:r>
              <a:rPr lang="nl-NL" sz="3200" dirty="0" smtClean="0"/>
              <a:t> te aanschouwen. </a:t>
            </a:r>
            <a:r>
              <a:rPr lang="nl-NL" sz="3200" i="1" dirty="0" smtClean="0"/>
              <a:t>In het geval van vergeetachtigheid is het echter wel aanbevolen om het gebed in te halen binnen de tijdsperiode, terwijl dat niet hoeft bij ziekte e.d.</a:t>
            </a:r>
          </a:p>
        </p:txBody>
      </p:sp>
    </p:spTree>
    <p:extLst>
      <p:ext uri="{BB962C8B-B14F-4D97-AF65-F5344CB8AC3E}">
        <p14:creationId xmlns:p14="http://schemas.microsoft.com/office/powerpoint/2010/main" val="2648488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endParaRPr lang="nl-NL" sz="2400" b="1" i="1" dirty="0" smtClean="0"/>
          </a:p>
          <a:p>
            <a:pPr>
              <a:buFont typeface="Wingdings" pitchFamily="2" charset="2"/>
              <a:buChar char="§"/>
            </a:pPr>
            <a:r>
              <a:rPr lang="nl-NL" sz="2400" dirty="0" smtClean="0"/>
              <a:t>De redenen dat een persoon niet in staat is om </a:t>
            </a:r>
            <a:r>
              <a:rPr lang="nl-NL" sz="2400" i="1" dirty="0" err="1" smtClean="0"/>
              <a:t>al-qiblah</a:t>
            </a:r>
            <a:r>
              <a:rPr lang="nl-NL" sz="2400" dirty="0" smtClean="0"/>
              <a:t> te aanschouwen tijdens het gebed kunnen veelvuldig zijn, bijvoorbeeld: </a:t>
            </a:r>
          </a:p>
          <a:p>
            <a:pPr>
              <a:buFontTx/>
              <a:buChar char="-"/>
            </a:pPr>
            <a:r>
              <a:rPr lang="nl-NL" sz="2400" dirty="0" smtClean="0"/>
              <a:t>Ziekte </a:t>
            </a:r>
          </a:p>
          <a:p>
            <a:pPr>
              <a:buFontTx/>
              <a:buChar char="-"/>
            </a:pPr>
            <a:r>
              <a:rPr lang="nl-NL" sz="2400" dirty="0" smtClean="0"/>
              <a:t>Het voeren van oorlog of strijd. </a:t>
            </a:r>
          </a:p>
          <a:p>
            <a:pPr>
              <a:buFontTx/>
              <a:buChar char="-"/>
            </a:pPr>
            <a:r>
              <a:rPr lang="nl-NL" sz="2400" dirty="0" smtClean="0"/>
              <a:t>In geval van angst voor een dief, roofdier en dergelijke. </a:t>
            </a:r>
          </a:p>
          <a:p>
            <a:pPr>
              <a:buFont typeface="Wingdings" pitchFamily="2" charset="2"/>
              <a:buChar char="§"/>
            </a:pPr>
            <a:r>
              <a:rPr lang="nl-NL" sz="2400" dirty="0" smtClean="0"/>
              <a:t>De geleerden verdelen, wat betreft het aanschouwen van </a:t>
            </a:r>
            <a:r>
              <a:rPr lang="nl-NL" sz="2400" i="1" dirty="0" err="1" smtClean="0"/>
              <a:t>al-qiblah</a:t>
            </a:r>
            <a:r>
              <a:rPr lang="nl-NL" sz="2400" i="1" dirty="0" smtClean="0"/>
              <a:t>,</a:t>
            </a:r>
            <a:r>
              <a:rPr lang="nl-NL" sz="2400" dirty="0" smtClean="0"/>
              <a:t> de mensen in twee categorieën:</a:t>
            </a:r>
          </a:p>
          <a:p>
            <a:pPr marL="514350" indent="-514350">
              <a:buAutoNum type="arabicParenR"/>
            </a:pPr>
            <a:r>
              <a:rPr lang="nl-NL" sz="2400" b="1" dirty="0" smtClean="0"/>
              <a:t>De eerste  categorie:</a:t>
            </a:r>
            <a:r>
              <a:rPr lang="nl-NL" sz="2400" dirty="0" smtClean="0"/>
              <a:t> degenen die in Mekka of in de dichte nabijheid ervan bevinden. Deze mensen zijn verplicht om zich – met zekerheid – tot </a:t>
            </a:r>
            <a:r>
              <a:rPr lang="nl-NL" sz="2400" i="1" dirty="0" smtClean="0"/>
              <a:t>al-</a:t>
            </a:r>
            <a:r>
              <a:rPr lang="nl-NL" sz="2400" i="1" dirty="0" err="1" smtClean="0"/>
              <a:t>Ka’bah</a:t>
            </a:r>
            <a:r>
              <a:rPr lang="nl-NL" sz="2400" dirty="0" smtClean="0"/>
              <a:t> te wenden. </a:t>
            </a:r>
          </a:p>
          <a:p>
            <a:pPr marL="514350" indent="-514350">
              <a:buFont typeface="Wingdings 2"/>
              <a:buAutoNum type="arabicParenR"/>
            </a:pPr>
            <a:r>
              <a:rPr lang="nl-NL" sz="2400" b="1" dirty="0" smtClean="0"/>
              <a:t>De tweede categorie: </a:t>
            </a:r>
            <a:r>
              <a:rPr lang="nl-NL" sz="2400" dirty="0" smtClean="0"/>
              <a:t>degenen die niet in Mekka of omstreken worden, zij dienen </a:t>
            </a:r>
            <a:r>
              <a:rPr lang="nl-NL" sz="2400" u="sng" dirty="0" smtClean="0"/>
              <a:t>richting</a:t>
            </a:r>
            <a:r>
              <a:rPr lang="nl-NL" sz="2400" dirty="0" smtClean="0"/>
              <a:t> </a:t>
            </a:r>
            <a:r>
              <a:rPr lang="nl-NL" sz="2400" i="1" dirty="0" err="1" smtClean="0"/>
              <a:t>al-Ka’bah</a:t>
            </a:r>
            <a:r>
              <a:rPr lang="nl-NL" sz="2400" dirty="0" smtClean="0"/>
              <a:t> te bidden. Het bewijs hiervoor is de Uitspraak van Allah: </a:t>
            </a:r>
            <a:r>
              <a:rPr lang="nl-NL" sz="2400" i="1" dirty="0" smtClean="0"/>
              <a:t>“Wend jouw gezicht in </a:t>
            </a:r>
            <a:r>
              <a:rPr lang="nl-NL" sz="2400" i="1" u="sng" dirty="0" smtClean="0"/>
              <a:t>de richting </a:t>
            </a:r>
            <a:r>
              <a:rPr lang="nl-NL" sz="2400" i="1" dirty="0" smtClean="0"/>
              <a:t>van </a:t>
            </a:r>
            <a:r>
              <a:rPr lang="nl-NL" sz="2400" i="1" dirty="0" err="1" smtClean="0"/>
              <a:t>al-Masdjid</a:t>
            </a:r>
            <a:r>
              <a:rPr lang="nl-NL" sz="2400" i="1" dirty="0" smtClean="0"/>
              <a:t> </a:t>
            </a:r>
            <a:r>
              <a:rPr lang="nl-NL" sz="2400" i="1" dirty="0" err="1" smtClean="0"/>
              <a:t>al-H’araam</a:t>
            </a:r>
            <a:r>
              <a:rPr lang="nl-NL" sz="2400" i="1" dirty="0" smtClean="0"/>
              <a:t>…”</a:t>
            </a:r>
            <a:r>
              <a:rPr lang="nl-NL" sz="2400" dirty="0" smtClean="0"/>
              <a:t> [</a:t>
            </a:r>
            <a:r>
              <a:rPr lang="nl-NL" sz="2400" dirty="0" err="1" smtClean="0"/>
              <a:t>Soerat</a:t>
            </a:r>
            <a:r>
              <a:rPr lang="nl-NL" sz="2400" dirty="0" smtClean="0"/>
              <a:t> </a:t>
            </a:r>
            <a:r>
              <a:rPr lang="nl-NL" sz="2400" dirty="0" err="1" smtClean="0"/>
              <a:t>al-Baqarah</a:t>
            </a:r>
            <a:r>
              <a:rPr lang="nl-NL" sz="2400" dirty="0" smtClean="0"/>
              <a:t>, vers 144]. </a:t>
            </a:r>
          </a:p>
          <a:p>
            <a:pPr marL="514350" indent="-514350">
              <a:buAutoNum type="arabicParenR"/>
            </a:pPr>
            <a:endParaRPr lang="nl-NL" sz="2400" dirty="0" smtClean="0"/>
          </a:p>
          <a:p>
            <a:pPr marL="514350" indent="-514350">
              <a:buAutoNum type="arabicParenR"/>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ctr">
              <a:buNone/>
            </a:pPr>
            <a:endParaRPr lang="nl-NL" sz="3200" b="1" i="1" dirty="0" smtClean="0"/>
          </a:p>
          <a:p>
            <a:pPr>
              <a:buFont typeface="Wingdings" pitchFamily="2" charset="2"/>
              <a:buChar char="§"/>
            </a:pPr>
            <a:r>
              <a:rPr lang="nl-NL" sz="2800" dirty="0" smtClean="0"/>
              <a:t>Wij kunnen de mensen die zich in deze tweede categorie bevinden, weer onderverdelen in twee categorieën:</a:t>
            </a:r>
          </a:p>
          <a:p>
            <a:pPr>
              <a:buFont typeface="Wingdings" pitchFamily="2" charset="2"/>
              <a:buChar char="§"/>
            </a:pPr>
            <a:r>
              <a:rPr lang="nl-NL" sz="2800" b="1" dirty="0" smtClean="0"/>
              <a:t>1) De </a:t>
            </a:r>
            <a:r>
              <a:rPr lang="nl-NL" sz="2800" b="1" i="1" dirty="0" err="1" smtClean="0"/>
              <a:t>moedjtahied</a:t>
            </a:r>
            <a:r>
              <a:rPr lang="nl-NL" sz="2800" b="1" dirty="0" smtClean="0"/>
              <a:t>: </a:t>
            </a:r>
            <a:r>
              <a:rPr lang="nl-NL" sz="2800" dirty="0" smtClean="0"/>
              <a:t>dit is degene die in staat is om de richting van </a:t>
            </a:r>
            <a:r>
              <a:rPr lang="nl-NL" sz="2800" i="1" dirty="0" smtClean="0"/>
              <a:t>al-</a:t>
            </a:r>
            <a:r>
              <a:rPr lang="nl-NL" sz="2800" i="1" dirty="0" err="1" smtClean="0"/>
              <a:t>qiblah</a:t>
            </a:r>
            <a:r>
              <a:rPr lang="nl-NL" sz="2800" dirty="0" smtClean="0"/>
              <a:t> te achterhalen middels bepaalde tekenen, zoals de winden, de stand van de zon, het gebruiken van een kompas, de stand van de sterren e.d.</a:t>
            </a:r>
          </a:p>
          <a:p>
            <a:pPr>
              <a:buFont typeface="Wingdings" pitchFamily="2" charset="2"/>
              <a:buChar char="§"/>
            </a:pPr>
            <a:r>
              <a:rPr lang="nl-NL" sz="2800" dirty="0" smtClean="0"/>
              <a:t>De </a:t>
            </a:r>
            <a:r>
              <a:rPr lang="nl-NL" sz="2800" i="1" dirty="0" err="1" smtClean="0"/>
              <a:t>moedjtahied</a:t>
            </a:r>
            <a:r>
              <a:rPr lang="nl-NL" sz="2800" dirty="0" smtClean="0"/>
              <a:t> is verplicht om zijn best te doen om de richting van </a:t>
            </a:r>
            <a:r>
              <a:rPr lang="nl-NL" sz="2800" i="1" dirty="0" err="1" smtClean="0"/>
              <a:t>al-qiblah</a:t>
            </a:r>
            <a:r>
              <a:rPr lang="nl-NL" sz="2800" dirty="0" smtClean="0"/>
              <a:t> te achterhalen en vervolgens zijn gebed te verrichten in de richting waartoe zijn </a:t>
            </a:r>
            <a:r>
              <a:rPr lang="nl-NL" sz="2800" i="1" dirty="0" err="1" smtClean="0"/>
              <a:t>idjtihaad</a:t>
            </a:r>
            <a:r>
              <a:rPr lang="nl-NL" sz="2800" dirty="0" smtClean="0"/>
              <a:t> hem heeft geleid. Als later blijkt dat hij de verkeerde richting op heeft gebeden, dan is zijn gebed gewoon geldig. </a:t>
            </a:r>
          </a:p>
          <a:p>
            <a:pPr marL="0" indent="0">
              <a:buNone/>
            </a:pPr>
            <a:r>
              <a:rPr lang="nl-NL" sz="2800" dirty="0" smtClean="0"/>
              <a:t>- </a:t>
            </a:r>
            <a:r>
              <a:rPr lang="nl-NL" sz="2800" i="1" dirty="0" smtClean="0"/>
              <a:t>Het is echter wel aanbevelenswaardig dat hij zijn gebed nogmaals verricht zolang de tijdsperiode niet verstreken is, mocht achteraf blijken dat de afwijking groot was.</a:t>
            </a:r>
          </a:p>
          <a:p>
            <a:pPr>
              <a:buFont typeface="Wingdings" pitchFamily="2" charset="2"/>
              <a:buChar char="§"/>
            </a:pPr>
            <a:endParaRPr lang="nl-NL" sz="2800" dirty="0" smtClean="0"/>
          </a:p>
          <a:p>
            <a:pPr>
              <a:buFont typeface="Wingdings" pitchFamily="2" charset="2"/>
              <a:buChar char="§"/>
            </a:pPr>
            <a:endParaRPr lang="nl-NL" sz="2800" dirty="0" smtClean="0"/>
          </a:p>
          <a:p>
            <a:pPr>
              <a:buFont typeface="Wingdings" pitchFamily="2" charset="2"/>
              <a:buChar char="§"/>
            </a:pPr>
            <a:endParaRPr lang="nl-NL" sz="2800" dirty="0" smtClean="0"/>
          </a:p>
          <a:p>
            <a:pPr>
              <a:buFontTx/>
              <a:buChar char="-"/>
            </a:pPr>
            <a:endParaRPr lang="nl-NL" sz="2800" dirty="0" smtClean="0"/>
          </a:p>
          <a:p>
            <a:pPr marL="514350" indent="-514350">
              <a:buAutoNum type="arabicParenR"/>
            </a:pPr>
            <a:endParaRPr lang="nl-NL" sz="3200" dirty="0" smtClean="0"/>
          </a:p>
          <a:p>
            <a:pPr marL="514350" indent="-514350">
              <a:buAutoNum type="arabicParenR"/>
            </a:pPr>
            <a:endParaRPr lang="nl-NL" sz="3200" dirty="0" smtClean="0"/>
          </a:p>
          <a:p>
            <a:pPr>
              <a:buFontTx/>
              <a:buChar char="-"/>
            </a:pPr>
            <a:endParaRPr lang="nl-NL" sz="3200"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nl-NL" sz="2800" dirty="0" smtClean="0"/>
              <a:t>Wanneer een </a:t>
            </a:r>
            <a:r>
              <a:rPr lang="nl-NL" sz="2800" i="1" dirty="0" err="1" smtClean="0"/>
              <a:t>moedjtahied</a:t>
            </a:r>
            <a:r>
              <a:rPr lang="nl-NL" sz="2800" i="1" dirty="0" smtClean="0"/>
              <a:t> </a:t>
            </a:r>
            <a:r>
              <a:rPr lang="nl-NL" sz="2800" dirty="0" smtClean="0"/>
              <a:t>opzettelijk een andere kant op bidt dan de kant waartoe zijn </a:t>
            </a:r>
            <a:r>
              <a:rPr lang="nl-NL" sz="2800" i="1" dirty="0" err="1" smtClean="0"/>
              <a:t>idjtihaad</a:t>
            </a:r>
            <a:r>
              <a:rPr lang="nl-NL" sz="2800" i="1" dirty="0" smtClean="0"/>
              <a:t> </a:t>
            </a:r>
            <a:r>
              <a:rPr lang="nl-NL" sz="2800" dirty="0" smtClean="0"/>
              <a:t>hem heeft geleid, dan is zijn gebed ongeldig en dient hij opnieuw het gebed te verrichten.</a:t>
            </a:r>
          </a:p>
          <a:p>
            <a:pPr>
              <a:buFont typeface="Wingdings" pitchFamily="2" charset="2"/>
              <a:buChar char="§"/>
            </a:pPr>
            <a:r>
              <a:rPr lang="nl-NL" sz="2800" dirty="0" smtClean="0"/>
              <a:t>Een </a:t>
            </a:r>
            <a:r>
              <a:rPr lang="nl-NL" sz="2800" i="1" dirty="0" err="1" smtClean="0"/>
              <a:t>moedjtahied</a:t>
            </a:r>
            <a:r>
              <a:rPr lang="nl-NL" sz="2800" i="1" dirty="0" smtClean="0"/>
              <a:t> </a:t>
            </a:r>
            <a:r>
              <a:rPr lang="nl-NL" sz="2800" dirty="0" smtClean="0"/>
              <a:t>mag nooit iemand anders volgen in zijn uitspraak op het moment dat zij van mening verschillen, aangezien de </a:t>
            </a:r>
            <a:r>
              <a:rPr lang="nl-NL" sz="2800" i="1" dirty="0" err="1" smtClean="0"/>
              <a:t>moedjtahied</a:t>
            </a:r>
            <a:r>
              <a:rPr lang="nl-NL" sz="2800" i="1" dirty="0" smtClean="0"/>
              <a:t> </a:t>
            </a:r>
            <a:r>
              <a:rPr lang="nl-NL" sz="2800" dirty="0" smtClean="0"/>
              <a:t>geen </a:t>
            </a:r>
            <a:r>
              <a:rPr lang="nl-NL" sz="2800" i="1" dirty="0" err="1" smtClean="0"/>
              <a:t>taqlied</a:t>
            </a:r>
            <a:r>
              <a:rPr lang="nl-NL" sz="2800" i="1" dirty="0" smtClean="0"/>
              <a:t> </a:t>
            </a:r>
            <a:r>
              <a:rPr lang="nl-NL" sz="2800" dirty="0" smtClean="0"/>
              <a:t>mag doen.</a:t>
            </a:r>
          </a:p>
          <a:p>
            <a:pPr>
              <a:buFont typeface="Wingdings" pitchFamily="2" charset="2"/>
              <a:buChar char="§"/>
            </a:pPr>
            <a:r>
              <a:rPr lang="nl-NL" sz="2800" b="1" dirty="0" smtClean="0"/>
              <a:t>2) De tweede categorie: </a:t>
            </a:r>
            <a:r>
              <a:rPr lang="nl-NL" sz="2800" dirty="0" smtClean="0"/>
              <a:t>De </a:t>
            </a:r>
            <a:r>
              <a:rPr lang="nl-NL" sz="2800" i="1" dirty="0" err="1" smtClean="0"/>
              <a:t>moeqallied</a:t>
            </a:r>
            <a:r>
              <a:rPr lang="nl-NL" sz="2800" dirty="0" smtClean="0"/>
              <a:t>: hij is degene die niet in staat is om zelf de richting van </a:t>
            </a:r>
            <a:r>
              <a:rPr lang="nl-NL" sz="2800" i="1" dirty="0" err="1" smtClean="0"/>
              <a:t>al-qiblah</a:t>
            </a:r>
            <a:r>
              <a:rPr lang="nl-NL" sz="2800" dirty="0" smtClean="0"/>
              <a:t> te achterhalen. Deze persoon is verplicht om het oordeel van iemand anders te volgens wat betreft de richting van </a:t>
            </a:r>
            <a:r>
              <a:rPr lang="nl-NL" sz="2800" i="1" dirty="0" err="1" smtClean="0"/>
              <a:t>al-qiblah</a:t>
            </a:r>
            <a:r>
              <a:rPr lang="nl-NL" sz="2800" dirty="0" smtClean="0"/>
              <a:t>. Dit noemen wij </a:t>
            </a:r>
            <a:r>
              <a:rPr lang="nl-NL" sz="2800" i="1" dirty="0" err="1" smtClean="0"/>
              <a:t>Taqlied</a:t>
            </a:r>
            <a:r>
              <a:rPr lang="nl-NL" sz="2800" dirty="0" smtClean="0"/>
              <a:t>. </a:t>
            </a:r>
          </a:p>
          <a:p>
            <a:pPr>
              <a:buFont typeface="Wingdings" pitchFamily="2" charset="2"/>
              <a:buChar char="§"/>
            </a:pPr>
            <a:r>
              <a:rPr lang="nl-NL" sz="2800" dirty="0" smtClean="0"/>
              <a:t>De persoon die gevolgd wordt, dient een betrouwbare moslim te zijn </a:t>
            </a:r>
            <a:r>
              <a:rPr lang="nl-NL" sz="2800" i="1" dirty="0" smtClean="0"/>
              <a:t>(1)</a:t>
            </a:r>
            <a:r>
              <a:rPr lang="nl-NL" sz="2800" dirty="0" smtClean="0"/>
              <a:t> alsook kennis van zaken te hebben </a:t>
            </a:r>
            <a:r>
              <a:rPr lang="nl-NL" sz="2800" i="1" dirty="0" smtClean="0"/>
              <a:t>(2)</a:t>
            </a:r>
            <a:r>
              <a:rPr lang="nl-NL" sz="2800" dirty="0" smtClean="0"/>
              <a:t>. </a:t>
            </a:r>
          </a:p>
          <a:p>
            <a:pPr>
              <a:buFontTx/>
              <a:buChar char="-"/>
            </a:pPr>
            <a:r>
              <a:rPr lang="nl-NL" sz="2800" dirty="0" smtClean="0"/>
              <a:t>De </a:t>
            </a:r>
            <a:r>
              <a:rPr lang="nl-NL" sz="2800" i="1" dirty="0" err="1" smtClean="0"/>
              <a:t>moeqallied</a:t>
            </a:r>
            <a:r>
              <a:rPr lang="nl-NL" sz="2800" dirty="0" smtClean="0"/>
              <a:t> kan ook een aanduiding van </a:t>
            </a:r>
            <a:r>
              <a:rPr lang="nl-NL" sz="2800" i="1" dirty="0" err="1" smtClean="0"/>
              <a:t>al-qiblah</a:t>
            </a:r>
            <a:r>
              <a:rPr lang="nl-NL" sz="2800" dirty="0" smtClean="0"/>
              <a:t> volgen, zoals de </a:t>
            </a:r>
            <a:r>
              <a:rPr lang="nl-NL" sz="2800" i="1" dirty="0" err="1" smtClean="0"/>
              <a:t>Mih’raab</a:t>
            </a:r>
            <a:r>
              <a:rPr lang="nl-NL" sz="2800" dirty="0" smtClean="0"/>
              <a:t> (nis) in de moskee. </a:t>
            </a:r>
          </a:p>
          <a:p>
            <a:pPr>
              <a:buFontTx/>
              <a:buChar char="-"/>
            </a:pPr>
            <a:endParaRPr lang="nl-NL" sz="2800" dirty="0" smtClean="0"/>
          </a:p>
          <a:p>
            <a:pPr>
              <a:buFontTx/>
              <a:buChar char="-"/>
            </a:pPr>
            <a:endParaRPr lang="nl-NL" sz="2800" dirty="0" smtClean="0"/>
          </a:p>
          <a:p>
            <a:pPr>
              <a:buFont typeface="Wingdings" pitchFamily="2" charset="2"/>
              <a:buChar char="§"/>
            </a:pPr>
            <a:endParaRPr lang="nl-NL" sz="2800" dirty="0" smtClean="0"/>
          </a:p>
          <a:p>
            <a:pPr>
              <a:buFont typeface="Wingdings" pitchFamily="2" charset="2"/>
              <a:buChar char="§"/>
            </a:pPr>
            <a:endParaRPr lang="nl-NL" sz="2800" dirty="0" smtClean="0"/>
          </a:p>
          <a:p>
            <a:pPr>
              <a:buFontTx/>
              <a:buChar char="-"/>
            </a:pPr>
            <a:endParaRPr lang="nl-NL" sz="2800" dirty="0" smtClean="0"/>
          </a:p>
          <a:p>
            <a:pPr marL="514350" indent="-514350">
              <a:buAutoNum type="arabicParenR"/>
            </a:pPr>
            <a:endParaRPr lang="nl-NL" sz="3200" dirty="0" smtClean="0"/>
          </a:p>
          <a:p>
            <a:pPr marL="514350" indent="-514350">
              <a:buAutoNum type="arabicParenR"/>
            </a:pPr>
            <a:endParaRPr lang="nl-NL" sz="3200" dirty="0" smtClean="0"/>
          </a:p>
          <a:p>
            <a:pPr>
              <a:buFontTx/>
              <a:buChar char="-"/>
            </a:pPr>
            <a:endParaRPr lang="nl-NL" sz="3200"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430</TotalTime>
  <Words>2548</Words>
  <Application>Microsoft Office PowerPoint</Application>
  <PresentationFormat>Diavoorstelling (4:3)</PresentationFormat>
  <Paragraphs>211</Paragraphs>
  <Slides>21</Slides>
  <Notes>20</Notes>
  <HiddenSlides>0</HiddenSlides>
  <MMClips>0</MMClips>
  <ScaleCrop>false</ScaleCrop>
  <HeadingPairs>
    <vt:vector size="4" baseType="variant">
      <vt:variant>
        <vt:lpstr>Thema</vt:lpstr>
      </vt:variant>
      <vt:variant>
        <vt:i4>1</vt:i4>
      </vt:variant>
      <vt:variant>
        <vt:lpstr>Diatitels</vt:lpstr>
      </vt:variant>
      <vt:variant>
        <vt:i4>21</vt:i4>
      </vt:variant>
    </vt:vector>
  </HeadingPairs>
  <TitlesOfParts>
    <vt:vector size="22" baseType="lpstr">
      <vt:lpstr>Flow</vt:lpstr>
      <vt:lpstr>Het gebed</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Atos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 Islam:</dc:title>
  <dc:creator>Akka, Youssef</dc:creator>
  <cp:lastModifiedBy>Eigenaar</cp:lastModifiedBy>
  <cp:revision>697</cp:revision>
  <dcterms:created xsi:type="dcterms:W3CDTF">2015-09-07T14:47:38Z</dcterms:created>
  <dcterms:modified xsi:type="dcterms:W3CDTF">2020-02-24T17:04:12Z</dcterms:modified>
</cp:coreProperties>
</file>