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58"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59BFBD-4A03-4D5A-98FF-AB7158600ED5}" type="datetimeFigureOut">
              <a:rPr lang="nl-NL" smtClean="0"/>
              <a:pPr/>
              <a:t>18-10-2016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D58910-631C-47AC-A6F0-662F2AF31877}"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2</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11</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12</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3</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4</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5</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6</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7</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8</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9</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10</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E242AD6-C383-42F4-80EC-C7858C5E483E}" type="datetimeFigureOut">
              <a:rPr lang="en-US" smtClean="0"/>
              <a:pPr/>
              <a:t>10/18/2016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BF57E7B-61AB-4710-B5D9-B2FF6C386E5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242AD6-C383-42F4-80EC-C7858C5E483E}" type="datetimeFigureOut">
              <a:rPr lang="en-US" smtClean="0"/>
              <a:pPr/>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242AD6-C383-42F4-80EC-C7858C5E483E}" type="datetimeFigureOut">
              <a:rPr lang="en-US" smtClean="0"/>
              <a:pPr/>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E242AD6-C383-42F4-80EC-C7858C5E483E}" type="datetimeFigureOut">
              <a:rPr lang="en-US" smtClean="0"/>
              <a:pPr/>
              <a:t>10/18/2016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242AD6-C383-42F4-80EC-C7858C5E483E}" type="datetimeFigureOut">
              <a:rPr lang="en-US" smtClean="0"/>
              <a:pPr/>
              <a:t>10/18/2016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42AD6-C383-42F4-80EC-C7858C5E483E}" type="datetimeFigureOut">
              <a:rPr lang="en-US" smtClean="0"/>
              <a:pPr/>
              <a:t>10/18/2016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242AD6-C383-42F4-80EC-C7858C5E483E}" type="datetimeFigureOut">
              <a:rPr lang="en-US" smtClean="0"/>
              <a:pPr/>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242AD6-C383-42F4-80EC-C7858C5E483E}" type="datetimeFigureOut">
              <a:rPr lang="en-US" smtClean="0"/>
              <a:pPr/>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BF57E7B-61AB-4710-B5D9-B2FF6C386E5E}" type="slidenum">
              <a:rPr lang="en-US" smtClean="0"/>
              <a:pPr/>
              <a:t>‹nr.›</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242AD6-C383-42F4-80EC-C7858C5E483E}" type="datetimeFigureOut">
              <a:rPr lang="en-US" smtClean="0"/>
              <a:pPr/>
              <a:t>10/18/2016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F57E7B-61AB-4710-B5D9-B2FF6C386E5E}" type="slidenum">
              <a:rPr lang="en-US" smtClean="0"/>
              <a:pPr/>
              <a:t>‹nr.›</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err="1" smtClean="0"/>
              <a:t>Uitleg</a:t>
            </a:r>
            <a:r>
              <a:rPr lang="en-US" dirty="0" smtClean="0"/>
              <a:t> al-</a:t>
            </a:r>
            <a:r>
              <a:rPr lang="en-US" dirty="0" err="1" smtClean="0"/>
              <a:t>Moershid</a:t>
            </a:r>
            <a:r>
              <a:rPr lang="en-US" dirty="0" smtClean="0"/>
              <a:t> al-</a:t>
            </a:r>
            <a:r>
              <a:rPr lang="en-US" dirty="0" err="1" smtClean="0"/>
              <a:t>Moe’ien</a:t>
            </a:r>
            <a:r>
              <a:rPr lang="en-US" dirty="0" smtClean="0"/>
              <a:t> (</a:t>
            </a:r>
            <a:r>
              <a:rPr lang="en-US" dirty="0" err="1" smtClean="0"/>
              <a:t>ibn</a:t>
            </a:r>
            <a:r>
              <a:rPr lang="en-US" dirty="0" smtClean="0"/>
              <a:t> ‘</a:t>
            </a:r>
            <a:r>
              <a:rPr lang="en-US" dirty="0" err="1" smtClean="0"/>
              <a:t>Aashir</a:t>
            </a:r>
            <a:r>
              <a:rPr lang="en-US" dirty="0" smtClean="0"/>
              <a:t>)</a:t>
            </a:r>
            <a:endParaRPr lang="en-US" dirty="0"/>
          </a:p>
        </p:txBody>
      </p:sp>
      <p:sp>
        <p:nvSpPr>
          <p:cNvPr id="3" name="Subtitle 2"/>
          <p:cNvSpPr>
            <a:spLocks noGrp="1"/>
          </p:cNvSpPr>
          <p:nvPr>
            <p:ph type="subTitle" idx="1"/>
          </p:nvPr>
        </p:nvSpPr>
        <p:spPr>
          <a:xfrm>
            <a:off x="533400" y="3228536"/>
            <a:ext cx="7854696" cy="2576728"/>
          </a:xfrm>
        </p:spPr>
        <p:txBody>
          <a:bodyPr/>
          <a:lstStyle/>
          <a:p>
            <a:pPr algn="ctr"/>
            <a:r>
              <a:rPr lang="en-US" dirty="0" smtClean="0"/>
              <a:t>LES 5 </a:t>
            </a:r>
          </a:p>
          <a:p>
            <a:pPr algn="ctr"/>
            <a:r>
              <a:rPr lang="nl-NL" i="1" dirty="0" err="1" smtClean="0"/>
              <a:t>A</a:t>
            </a:r>
            <a:r>
              <a:rPr lang="nl-NL" i="1" u="sng" dirty="0" err="1" smtClean="0"/>
              <a:t>t</a:t>
            </a:r>
            <a:r>
              <a:rPr lang="nl-NL" i="1" dirty="0" err="1" smtClean="0"/>
              <a:t>-</a:t>
            </a:r>
            <a:r>
              <a:rPr lang="nl-NL" i="1" u="sng" dirty="0" err="1" smtClean="0"/>
              <a:t>T</a:t>
            </a:r>
            <a:r>
              <a:rPr lang="nl-NL" i="1" dirty="0" err="1" smtClean="0"/>
              <a:t>ahaarah</a:t>
            </a:r>
            <a:r>
              <a:rPr lang="nl-NL" i="1" dirty="0" smtClean="0"/>
              <a:t> </a:t>
            </a:r>
            <a:r>
              <a:rPr lang="nl-NL" dirty="0" smtClean="0">
                <a:sym typeface="Wingdings" pitchFamily="2" charset="2"/>
              </a:rPr>
              <a:t> </a:t>
            </a:r>
            <a:r>
              <a:rPr lang="nl-NL" i="1" dirty="0" err="1" smtClean="0">
                <a:sym typeface="Wingdings" pitchFamily="2" charset="2"/>
              </a:rPr>
              <a:t>at-Tayammoem</a:t>
            </a:r>
            <a:endParaRPr lang="nl-NL" i="1" dirty="0"/>
          </a:p>
          <a:p>
            <a:pPr algn="ctr"/>
            <a:endParaRPr lang="nl-NL" dirty="0"/>
          </a:p>
          <a:p>
            <a:endParaRPr lang="en-US" dirty="0"/>
          </a:p>
        </p:txBody>
      </p:sp>
    </p:spTree>
    <p:extLst>
      <p:ext uri="{BB962C8B-B14F-4D97-AF65-F5344CB8AC3E}">
        <p14:creationId xmlns="" xmlns:p14="http://schemas.microsoft.com/office/powerpoint/2010/main" val="1361434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nl-NL" sz="2400" dirty="0" smtClean="0"/>
          </a:p>
          <a:p>
            <a:r>
              <a:rPr lang="nl-NL" sz="2400" dirty="0" smtClean="0"/>
              <a:t>Degene die </a:t>
            </a:r>
            <a:r>
              <a:rPr lang="nl-NL" sz="2400" i="1" dirty="0" err="1" smtClean="0"/>
              <a:t>at-Tayammoem</a:t>
            </a:r>
            <a:r>
              <a:rPr lang="nl-NL" sz="2400" dirty="0" smtClean="0"/>
              <a:t> heeft gedaan en vervolgens gebeden heeft en na zijn gebed water vindt: zijn gebed is geldig en hij heeft zijn verplichting volbracht zoals Allah dat geboden heeft en hij hoeft zijn gebed niet in te halen. Volgens enkele geleerden van </a:t>
            </a:r>
            <a:r>
              <a:rPr lang="nl-NL" sz="2400" dirty="0" err="1" smtClean="0"/>
              <a:t>al-Maalikiyyah</a:t>
            </a:r>
            <a:r>
              <a:rPr lang="nl-NL" sz="2400" dirty="0" smtClean="0"/>
              <a:t> is dit zelfs verboden.</a:t>
            </a:r>
            <a:endParaRPr lang="nl-NL" sz="2400" b="1" dirty="0" smtClean="0"/>
          </a:p>
          <a:p>
            <a:r>
              <a:rPr lang="nl-NL" sz="2400" b="1" u="sng" dirty="0" smtClean="0"/>
              <a:t>Het is voor 3 mensen verplicht om het gebed opnieuw te verrichten:</a:t>
            </a:r>
          </a:p>
          <a:p>
            <a:pPr marL="457200" indent="-457200">
              <a:buAutoNum type="arabicParenR"/>
            </a:pPr>
            <a:r>
              <a:rPr lang="nl-NL" sz="2400" dirty="0" smtClean="0"/>
              <a:t>De geleerden zijn het unaniem eens over het feit dat wie </a:t>
            </a:r>
            <a:r>
              <a:rPr lang="nl-NL" sz="2400" i="1" dirty="0" err="1" smtClean="0"/>
              <a:t>at-Tayammoem</a:t>
            </a:r>
            <a:r>
              <a:rPr lang="nl-NL" sz="2400" dirty="0" smtClean="0"/>
              <a:t> heeft verricht en vervolgens water aantreft, </a:t>
            </a:r>
            <a:r>
              <a:rPr lang="nl-NL" sz="2400" dirty="0" err="1" smtClean="0"/>
              <a:t>vóórdat</a:t>
            </a:r>
            <a:r>
              <a:rPr lang="nl-NL" sz="2400" dirty="0" smtClean="0"/>
              <a:t> hij het gebed in gaat, dat zijn </a:t>
            </a:r>
            <a:r>
              <a:rPr lang="nl-NL" sz="2400" i="1" dirty="0" err="1" smtClean="0"/>
              <a:t>Tayammoem</a:t>
            </a:r>
            <a:r>
              <a:rPr lang="nl-NL" sz="2400" dirty="0" smtClean="0"/>
              <a:t> ongeldig is geworden en dat hij verplicht is om water te gebruiken.</a:t>
            </a:r>
          </a:p>
          <a:p>
            <a:pPr marL="457200" indent="-457200">
              <a:buAutoNum type="arabicParenR"/>
            </a:pPr>
            <a:r>
              <a:rPr lang="nl-NL" sz="2400" dirty="0" smtClean="0"/>
              <a:t>Degene die niet naar water heeft gezocht of hierin (zwaar) tekort is geschoten.</a:t>
            </a:r>
          </a:p>
          <a:p>
            <a:pPr marL="457200" indent="-457200">
              <a:buAutoNum type="arabicParenR"/>
            </a:pPr>
            <a:r>
              <a:rPr lang="nl-NL" sz="2400" dirty="0" smtClean="0"/>
              <a:t>Degene die een (zeer) ongegronde angst had waardoor hij </a:t>
            </a:r>
            <a:r>
              <a:rPr lang="nl-NL" sz="2400" i="1" dirty="0" err="1" smtClean="0"/>
              <a:t>at-Tayammoem</a:t>
            </a:r>
            <a:r>
              <a:rPr lang="nl-NL" sz="2400" dirty="0" smtClean="0"/>
              <a:t> heeft verricht en later komt hij hier achter.</a:t>
            </a:r>
          </a:p>
          <a:p>
            <a:pPr marL="457200" indent="-457200">
              <a:buFontTx/>
              <a:buChar char="-"/>
            </a:pPr>
            <a:r>
              <a:rPr lang="nl-NL" sz="2400" dirty="0" smtClean="0"/>
              <a:t>In alle gevallen is er sprake van ernstige nalatigheid.</a:t>
            </a:r>
          </a:p>
          <a:p>
            <a:pPr>
              <a:buNone/>
            </a:pPr>
            <a:endParaRPr lang="nl-NL" sz="2400" dirty="0" smtClean="0"/>
          </a:p>
          <a:p>
            <a:pPr>
              <a:buNone/>
            </a:pPr>
            <a:r>
              <a:rPr lang="nl-NL" sz="2400" dirty="0" smtClean="0"/>
              <a:t> </a:t>
            </a:r>
          </a:p>
          <a:p>
            <a:pPr>
              <a:buNone/>
            </a:pPr>
            <a:endParaRPr lang="nl-NL" sz="2400" dirty="0" smtClean="0"/>
          </a:p>
          <a:p>
            <a:endParaRPr lang="nl-NL" sz="2400" dirty="0" smtClean="0"/>
          </a:p>
          <a:p>
            <a:pPr marL="514350" indent="-514350">
              <a:buNone/>
            </a:pPr>
            <a:endParaRPr lang="nl-NL" sz="2400" dirty="0" smtClean="0"/>
          </a:p>
          <a:p>
            <a:pPr marL="514350" indent="-514350">
              <a:buAutoNum type="arabicParenR"/>
            </a:pPr>
            <a:endParaRPr lang="nl-NL" sz="2400" dirty="0" smtClean="0"/>
          </a:p>
        </p:txBody>
      </p:sp>
    </p:spTree>
    <p:extLst>
      <p:ext uri="{BB962C8B-B14F-4D97-AF65-F5344CB8AC3E}">
        <p14:creationId xmlns=""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wipe(down)">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r>
              <a:rPr lang="nl-NL" sz="2400" b="1" u="sng" dirty="0" smtClean="0"/>
              <a:t>Het is voor 3 mensen aanbevolen om het gebed opnieuw te verrichten:</a:t>
            </a:r>
          </a:p>
          <a:p>
            <a:pPr marL="457200" indent="-457200">
              <a:buFont typeface="Wingdings 2"/>
              <a:buAutoNum type="arabicParenR"/>
            </a:pPr>
            <a:r>
              <a:rPr lang="nl-NL" sz="2400" dirty="0" smtClean="0"/>
              <a:t>Degene die bang was voor een roofdier, struikrover, overval of wat dan ook en daarom niet naar water durfde te zoeken waardoor hij </a:t>
            </a:r>
            <a:r>
              <a:rPr lang="nl-NL" sz="2400" i="1" dirty="0" err="1" smtClean="0"/>
              <a:t>at-Tayammoem</a:t>
            </a:r>
            <a:r>
              <a:rPr lang="nl-NL" sz="2400" dirty="0" smtClean="0"/>
              <a:t> verricht: als later blijkt dat deze angst ongegrond was, dan is het aanbevolen – niet verplicht – om het gebed te herhalen zolang de tijdsperiode niet verstreken is</a:t>
            </a:r>
          </a:p>
          <a:p>
            <a:pPr marL="457200" indent="-457200">
              <a:buFont typeface="Wingdings 2"/>
              <a:buAutoNum type="arabicParenR"/>
            </a:pPr>
            <a:r>
              <a:rPr lang="nl-NL" sz="2400" dirty="0" smtClean="0"/>
              <a:t>De minder valide persoon die niemand had om water aan te geven waardoor hij </a:t>
            </a:r>
            <a:r>
              <a:rPr lang="nl-NL" sz="2400" i="1" dirty="0" err="1" smtClean="0"/>
              <a:t>at-Tayammoem</a:t>
            </a:r>
            <a:r>
              <a:rPr lang="nl-NL" sz="2400" dirty="0" smtClean="0"/>
              <a:t> heeft moeten doen. </a:t>
            </a:r>
          </a:p>
          <a:p>
            <a:pPr marL="457200" indent="-457200">
              <a:buFont typeface="Wingdings 2"/>
              <a:buAutoNum type="arabicParenR"/>
            </a:pPr>
            <a:r>
              <a:rPr lang="nl-NL" sz="2400" dirty="0" smtClean="0"/>
              <a:t>Degene die hoopte dat de reden van </a:t>
            </a:r>
            <a:r>
              <a:rPr lang="nl-NL" sz="2400" i="1" dirty="0" err="1" smtClean="0"/>
              <a:t>at-Tayammoem</a:t>
            </a:r>
            <a:r>
              <a:rPr lang="nl-NL" sz="2400" dirty="0" smtClean="0"/>
              <a:t> zou verdwijnen en aan het begin van de gebedsperiode het gebed verricht heeft. </a:t>
            </a:r>
          </a:p>
          <a:p>
            <a:pPr marL="457200" indent="-457200">
              <a:buFontTx/>
              <a:buChar char="-"/>
            </a:pPr>
            <a:r>
              <a:rPr lang="nl-NL" sz="2400" dirty="0" smtClean="0"/>
              <a:t>In alle gevallen is er een vorm van nalatigheid, al is het niet heel ernstig. Daarom zeggen wij ook dat het aanbevolen is en niet verplicht om het gebed nogmaals te verrichten</a:t>
            </a:r>
          </a:p>
          <a:p>
            <a:pPr marL="457200" indent="-457200">
              <a:buFontTx/>
              <a:buChar char="-"/>
            </a:pPr>
            <a:r>
              <a:rPr lang="nl-NL" sz="2400" dirty="0" smtClean="0"/>
              <a:t>Het gebed dient in deze situaties enkel nogmaals verricht te worden zolang de gebedsperiode nog niet voorbij is.</a:t>
            </a:r>
          </a:p>
          <a:p>
            <a:pPr>
              <a:buNone/>
            </a:pPr>
            <a:r>
              <a:rPr lang="nl-NL" sz="2400" dirty="0" smtClean="0"/>
              <a:t> </a:t>
            </a:r>
          </a:p>
          <a:p>
            <a:pPr>
              <a:buNone/>
            </a:pPr>
            <a:endParaRPr lang="nl-NL" sz="2400" dirty="0" smtClean="0"/>
          </a:p>
          <a:p>
            <a:endParaRPr lang="nl-NL" sz="2400" dirty="0" smtClean="0"/>
          </a:p>
          <a:p>
            <a:pPr marL="514350" indent="-514350">
              <a:buNone/>
            </a:pPr>
            <a:endParaRPr lang="nl-NL" sz="2400" dirty="0" smtClean="0"/>
          </a:p>
          <a:p>
            <a:pPr marL="514350" indent="-514350">
              <a:buAutoNum type="arabicParenR"/>
            </a:pPr>
            <a:endParaRPr lang="nl-NL" sz="2400" dirty="0" smtClean="0"/>
          </a:p>
        </p:txBody>
      </p:sp>
    </p:spTree>
    <p:extLst>
      <p:ext uri="{BB962C8B-B14F-4D97-AF65-F5344CB8AC3E}">
        <p14:creationId xmlns=""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wipe(down)">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514350" indent="-514350">
              <a:buFont typeface="Wingdings" pitchFamily="2" charset="2"/>
              <a:buChar char="§"/>
            </a:pPr>
            <a:r>
              <a:rPr lang="nl-NL" sz="2400" b="1" dirty="0" smtClean="0"/>
              <a:t>Belangrijke Opmerking!!!</a:t>
            </a:r>
          </a:p>
          <a:p>
            <a:pPr marL="514350" indent="-514350">
              <a:buFont typeface="Wingdings" pitchFamily="2" charset="2"/>
              <a:buChar char="Ø"/>
            </a:pPr>
            <a:r>
              <a:rPr lang="nl-NL" sz="2400" dirty="0" smtClean="0"/>
              <a:t>Tot slot dienen wij te vermelden dat meerdere details met betrekking tot </a:t>
            </a:r>
            <a:r>
              <a:rPr lang="nl-NL" sz="2400" i="1" dirty="0" err="1" smtClean="0"/>
              <a:t>at-Tayammoem</a:t>
            </a:r>
            <a:r>
              <a:rPr lang="nl-NL" sz="2400" dirty="0" smtClean="0"/>
              <a:t> in feite niet zijn genoemd in de </a:t>
            </a:r>
            <a:r>
              <a:rPr lang="nl-NL" sz="2400" i="1" dirty="0" err="1" smtClean="0"/>
              <a:t>Qor-aan</a:t>
            </a:r>
            <a:r>
              <a:rPr lang="nl-NL" sz="2400" dirty="0" smtClean="0"/>
              <a:t> en </a:t>
            </a:r>
            <a:r>
              <a:rPr lang="nl-NL" sz="2400" i="1" dirty="0" err="1" smtClean="0"/>
              <a:t>Soennah</a:t>
            </a:r>
            <a:r>
              <a:rPr lang="nl-NL" sz="2400" dirty="0" smtClean="0"/>
              <a:t>. Zo is er in de </a:t>
            </a:r>
            <a:r>
              <a:rPr lang="nl-NL" sz="2400" i="1" dirty="0" err="1" smtClean="0"/>
              <a:t>Qor-aan</a:t>
            </a:r>
            <a:r>
              <a:rPr lang="nl-NL" sz="2400" dirty="0" smtClean="0"/>
              <a:t> en </a:t>
            </a:r>
            <a:r>
              <a:rPr lang="nl-NL" sz="2400" i="1" dirty="0" err="1" smtClean="0"/>
              <a:t>Soennah</a:t>
            </a:r>
            <a:r>
              <a:rPr lang="nl-NL" sz="2400" dirty="0" smtClean="0"/>
              <a:t> niet gesproken over het feit of degene die </a:t>
            </a:r>
            <a:r>
              <a:rPr lang="nl-NL" sz="2400" i="1" dirty="0" err="1" smtClean="0"/>
              <a:t>at-Tayammoem</a:t>
            </a:r>
            <a:r>
              <a:rPr lang="nl-NL" sz="2400" dirty="0" smtClean="0"/>
              <a:t> heeft gedaan aan het begin of aan het einde van de tijdsperiode het dient te bidden </a:t>
            </a:r>
            <a:r>
              <a:rPr lang="nl-NL" sz="2400" b="1" i="1" dirty="0" smtClean="0"/>
              <a:t>(1)</a:t>
            </a:r>
            <a:r>
              <a:rPr lang="nl-NL" sz="2400" dirty="0" smtClean="0"/>
              <a:t>. Ook is er niet gesproken over wanneer het aanbevolen is om het gebed nogmaals te verrichten of niet </a:t>
            </a:r>
            <a:r>
              <a:rPr lang="nl-NL" sz="2400" b="1" i="1" dirty="0" smtClean="0"/>
              <a:t>(2)</a:t>
            </a:r>
            <a:r>
              <a:rPr lang="nl-NL" sz="2400" dirty="0" smtClean="0"/>
              <a:t>. Er is tevens niet gesproken het al dan niet bidden van vrijwillige gebeden met </a:t>
            </a:r>
            <a:r>
              <a:rPr lang="nl-NL" sz="2400" i="1" dirty="0" err="1" smtClean="0"/>
              <a:t>at-Tayammoem</a:t>
            </a:r>
            <a:r>
              <a:rPr lang="nl-NL" sz="2400" dirty="0" smtClean="0"/>
              <a:t> door degene die gezond is en een vaste inwoner </a:t>
            </a:r>
            <a:r>
              <a:rPr lang="nl-NL" sz="2400" b="1" i="1" dirty="0" smtClean="0"/>
              <a:t>(3)</a:t>
            </a:r>
            <a:r>
              <a:rPr lang="nl-NL" sz="2400" dirty="0" smtClean="0"/>
              <a:t>. Desalniettemin zien wij dat de geleerden van </a:t>
            </a:r>
            <a:r>
              <a:rPr lang="nl-NL" sz="2400" dirty="0" err="1" smtClean="0"/>
              <a:t>al-Maalikiyyah</a:t>
            </a:r>
            <a:r>
              <a:rPr lang="nl-NL" sz="2400" dirty="0" smtClean="0"/>
              <a:t> en de andere wetscholen hier uitgebreid over hebben gesproken en vele details hebben genoemd. De reden hiervan is dat de geleerden extra voorzichtig zijn in het geven van permissie om </a:t>
            </a:r>
            <a:r>
              <a:rPr lang="nl-NL" sz="2400" i="1" dirty="0" err="1" smtClean="0"/>
              <a:t>at-Tayammoem</a:t>
            </a:r>
            <a:r>
              <a:rPr lang="nl-NL" sz="2400" dirty="0" smtClean="0"/>
              <a:t>  te verrichten! Het doen van </a:t>
            </a:r>
            <a:r>
              <a:rPr lang="nl-NL" sz="2400" i="1" dirty="0" err="1" smtClean="0"/>
              <a:t>at-Tayammoem</a:t>
            </a:r>
            <a:r>
              <a:rPr lang="nl-NL" sz="2400" dirty="0" smtClean="0"/>
              <a:t> is namelijk een vergemakkelijking waar men enkel in geval van nood gebruik van dient te maken!</a:t>
            </a:r>
          </a:p>
        </p:txBody>
      </p:sp>
    </p:spTree>
    <p:extLst>
      <p:ext uri="{BB962C8B-B14F-4D97-AF65-F5344CB8AC3E}">
        <p14:creationId xmlns="" xmlns:p14="http://schemas.microsoft.com/office/powerpoint/2010/main" val="4224537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lgn="ctr">
              <a:buNone/>
            </a:pPr>
            <a:endParaRPr lang="nl-NL" sz="3200" b="1" i="1" dirty="0" smtClean="0"/>
          </a:p>
          <a:p>
            <a:pPr algn="ctr">
              <a:buNone/>
            </a:pPr>
            <a:r>
              <a:rPr lang="nl-NL" sz="3200" b="1" i="1" u="sng" dirty="0" err="1" smtClean="0"/>
              <a:t>At-Tayammoem</a:t>
            </a:r>
            <a:endParaRPr lang="nl-NL" sz="3200" b="1" u="sng" dirty="0" smtClean="0"/>
          </a:p>
          <a:p>
            <a:r>
              <a:rPr lang="nl-NL" sz="3200" i="1" dirty="0" err="1" smtClean="0"/>
              <a:t>At-Tayammoem</a:t>
            </a:r>
            <a:r>
              <a:rPr lang="nl-NL" sz="3200" dirty="0" smtClean="0"/>
              <a:t>: de reiniging die men verricht middels het aardoppervlak ter vervanging van de grote en kleine wassing.</a:t>
            </a:r>
            <a:endParaRPr lang="ar-SA" sz="4000" dirty="0" smtClean="0"/>
          </a:p>
          <a:p>
            <a:r>
              <a:rPr lang="nl-NL" sz="2800" b="1" dirty="0" smtClean="0"/>
              <a:t>Het verrichten van </a:t>
            </a:r>
            <a:r>
              <a:rPr lang="nl-NL" sz="2800" b="1" i="1" dirty="0" err="1" smtClean="0"/>
              <a:t>at-Tayammoem</a:t>
            </a:r>
            <a:r>
              <a:rPr lang="nl-NL" sz="2800" b="1" dirty="0" smtClean="0"/>
              <a:t> kent twee aanleidingen:</a:t>
            </a:r>
          </a:p>
          <a:p>
            <a:pPr marL="514350" indent="-514350">
              <a:buAutoNum type="arabicParenR"/>
            </a:pPr>
            <a:r>
              <a:rPr lang="nl-NL" sz="2800" b="1" dirty="0" smtClean="0"/>
              <a:t>Ziekte</a:t>
            </a:r>
          </a:p>
          <a:p>
            <a:pPr marL="514350" indent="-514350">
              <a:buFontTx/>
              <a:buChar char="-"/>
            </a:pPr>
            <a:r>
              <a:rPr lang="nl-NL" sz="2800" dirty="0" smtClean="0"/>
              <a:t>Hieronder valt ook: de vrees dat men ziek zal worden, de vrees dat de ziekte zal verergeren en de genezing langer zal duren.</a:t>
            </a:r>
          </a:p>
          <a:p>
            <a:pPr marL="514350" indent="-514350">
              <a:buFontTx/>
              <a:buChar char="-"/>
            </a:pPr>
            <a:r>
              <a:rPr lang="nl-NL" sz="2800" dirty="0" smtClean="0"/>
              <a:t>Het bewijs is het vers uit </a:t>
            </a:r>
            <a:r>
              <a:rPr lang="nl-NL" sz="2800" dirty="0" err="1" smtClean="0"/>
              <a:t>soerat</a:t>
            </a:r>
            <a:r>
              <a:rPr lang="nl-NL" sz="2800" dirty="0" smtClean="0"/>
              <a:t> </a:t>
            </a:r>
            <a:r>
              <a:rPr lang="nl-NL" sz="2800" dirty="0" err="1" smtClean="0"/>
              <a:t>al-Maa-idah</a:t>
            </a:r>
            <a:r>
              <a:rPr lang="nl-NL" sz="2800" dirty="0" smtClean="0"/>
              <a:t>.</a:t>
            </a:r>
          </a:p>
          <a:p>
            <a:pPr marL="514350" indent="-514350">
              <a:buFontTx/>
              <a:buChar char="-"/>
            </a:pPr>
            <a:r>
              <a:rPr lang="nl-NL" sz="2800" dirty="0" smtClean="0"/>
              <a:t>De </a:t>
            </a:r>
            <a:r>
              <a:rPr lang="nl-NL" sz="2800" i="1" dirty="0" err="1" smtClean="0"/>
              <a:t>h’adieth</a:t>
            </a:r>
            <a:r>
              <a:rPr lang="nl-NL" sz="2800" i="1" dirty="0" smtClean="0"/>
              <a:t> </a:t>
            </a:r>
            <a:r>
              <a:rPr lang="nl-NL" sz="2800" dirty="0" smtClean="0"/>
              <a:t>van </a:t>
            </a:r>
            <a:r>
              <a:rPr lang="nl-NL" sz="2800" dirty="0" err="1" smtClean="0"/>
              <a:t>Djaabir</a:t>
            </a:r>
            <a:r>
              <a:rPr lang="nl-NL" sz="2800" dirty="0" smtClean="0"/>
              <a:t> waarin een man met een hoofdwond </a:t>
            </a:r>
            <a:r>
              <a:rPr lang="nl-NL" sz="2800" i="1" dirty="0" err="1" smtClean="0"/>
              <a:t>at-Tayammoem</a:t>
            </a:r>
            <a:r>
              <a:rPr lang="nl-NL" sz="2800" i="1" dirty="0" smtClean="0"/>
              <a:t> </a:t>
            </a:r>
            <a:r>
              <a:rPr lang="nl-NL" sz="2800" dirty="0" smtClean="0"/>
              <a:t>deed en kwam te overlijden.</a:t>
            </a:r>
          </a:p>
          <a:p>
            <a:pPr marL="514350" indent="-514350">
              <a:buFontTx/>
              <a:buChar char="-"/>
            </a:pPr>
            <a:r>
              <a:rPr lang="nl-NL" sz="2800" dirty="0" smtClean="0"/>
              <a:t>De </a:t>
            </a:r>
            <a:r>
              <a:rPr lang="nl-NL" sz="2800" i="1" dirty="0" err="1" smtClean="0"/>
              <a:t>h’adieth</a:t>
            </a:r>
            <a:r>
              <a:rPr lang="nl-NL" sz="2800" i="1" dirty="0" smtClean="0"/>
              <a:t> </a:t>
            </a:r>
            <a:r>
              <a:rPr lang="nl-NL" sz="2800" dirty="0" smtClean="0"/>
              <a:t>van ‘</a:t>
            </a:r>
            <a:r>
              <a:rPr lang="nl-NL" sz="2800" dirty="0" err="1" smtClean="0"/>
              <a:t>Amr</a:t>
            </a:r>
            <a:r>
              <a:rPr lang="nl-NL" sz="2800" dirty="0" smtClean="0"/>
              <a:t> </a:t>
            </a:r>
            <a:r>
              <a:rPr lang="nl-NL" sz="2800" dirty="0" err="1" smtClean="0"/>
              <a:t>ibn</a:t>
            </a:r>
            <a:r>
              <a:rPr lang="nl-NL" sz="2800" dirty="0" smtClean="0"/>
              <a:t> </a:t>
            </a:r>
            <a:r>
              <a:rPr lang="nl-NL" sz="2800" dirty="0" err="1" smtClean="0"/>
              <a:t>al-’Aa</a:t>
            </a:r>
            <a:r>
              <a:rPr lang="nl-NL" sz="2800" u="sng" dirty="0" err="1" smtClean="0"/>
              <a:t>s</a:t>
            </a:r>
            <a:r>
              <a:rPr lang="nl-NL" sz="2800" dirty="0" smtClean="0"/>
              <a:t>. </a:t>
            </a:r>
          </a:p>
          <a:p>
            <a:pPr marL="514350" indent="-514350">
              <a:buFontTx/>
              <a:buChar char="-"/>
            </a:pPr>
            <a:r>
              <a:rPr lang="nl-NL" sz="2800" dirty="0" smtClean="0"/>
              <a:t>De unanieme overeenstemming tussen de geleerden, zoals vermeld door </a:t>
            </a:r>
            <a:r>
              <a:rPr lang="nl-NL" sz="2800" dirty="0" err="1" smtClean="0"/>
              <a:t>imaam</a:t>
            </a:r>
            <a:r>
              <a:rPr lang="nl-NL" sz="2800" dirty="0" smtClean="0"/>
              <a:t> </a:t>
            </a:r>
            <a:r>
              <a:rPr lang="nl-NL" sz="2800" dirty="0" err="1" smtClean="0"/>
              <a:t>ibn</a:t>
            </a:r>
            <a:r>
              <a:rPr lang="nl-NL" sz="2800" dirty="0" smtClean="0"/>
              <a:t> </a:t>
            </a:r>
            <a:r>
              <a:rPr lang="nl-NL" sz="2800" dirty="0" err="1" smtClean="0"/>
              <a:t>H’azm</a:t>
            </a:r>
            <a:r>
              <a:rPr lang="nl-NL" sz="2800" dirty="0" smtClean="0"/>
              <a:t>.</a:t>
            </a:r>
          </a:p>
          <a:p>
            <a:pPr marL="514350" indent="-514350">
              <a:buFont typeface="+mj-lt"/>
              <a:buAutoNum type="arabicParenR" startAt="2"/>
            </a:pPr>
            <a:r>
              <a:rPr lang="nl-NL" sz="2800" b="1" dirty="0" smtClean="0"/>
              <a:t>Op het moment </a:t>
            </a:r>
            <a:r>
              <a:rPr lang="nl-NL" sz="2800" b="1" smtClean="0"/>
              <a:t>dat </a:t>
            </a:r>
            <a:r>
              <a:rPr lang="nl-NL" sz="2800" b="1" smtClean="0"/>
              <a:t>men geen </a:t>
            </a:r>
            <a:r>
              <a:rPr lang="nl-NL" sz="2800" b="1" dirty="0" smtClean="0"/>
              <a:t>water aantreft.</a:t>
            </a:r>
          </a:p>
          <a:p>
            <a:pPr marL="514350" indent="-514350">
              <a:buNone/>
            </a:pPr>
            <a:r>
              <a:rPr lang="nl-NL" sz="2800" dirty="0" smtClean="0"/>
              <a:t>Het is overgeleverd op gezag van </a:t>
            </a:r>
            <a:r>
              <a:rPr lang="nl-NL" sz="2800" dirty="0" err="1" smtClean="0"/>
              <a:t>Aboe</a:t>
            </a:r>
            <a:r>
              <a:rPr lang="nl-NL" sz="2800" dirty="0" smtClean="0"/>
              <a:t> </a:t>
            </a:r>
            <a:r>
              <a:rPr lang="nl-NL" sz="2800" dirty="0" err="1" smtClean="0"/>
              <a:t>Dhar</a:t>
            </a:r>
            <a:r>
              <a:rPr lang="nl-NL" sz="2800" dirty="0" smtClean="0"/>
              <a:t> dat de boodschapper van Allah heeft gezegd: </a:t>
            </a:r>
            <a:r>
              <a:rPr lang="nl-NL" sz="2800" i="1" dirty="0" smtClean="0"/>
              <a:t>“Het reine aardoppervlak is de reiniging van de moslim, zolang hij geen water vindt, al is het voor tien jaar. Op het moment dat hij water vindt, laat het dan zijn huid raken, want dat is voorzeker beter.” </a:t>
            </a:r>
            <a:r>
              <a:rPr lang="nl-NL" sz="2800" dirty="0" smtClean="0"/>
              <a:t>[authentiek].</a:t>
            </a:r>
            <a:endParaRPr lang="nl-NL" sz="2800" b="1" dirty="0" smtClean="0"/>
          </a:p>
          <a:p>
            <a:pPr marL="514350" indent="-514350">
              <a:buFont typeface="Wingdings 2"/>
              <a:buAutoNum type="arabicParenR" startAt="2"/>
            </a:pPr>
            <a:endParaRPr lang="nl-NL" sz="2800" dirty="0" smtClean="0"/>
          </a:p>
          <a:p>
            <a:pPr marL="514350" indent="-514350">
              <a:buNone/>
            </a:pPr>
            <a:endParaRPr lang="nl-NL" sz="2800" dirty="0" smtClean="0"/>
          </a:p>
          <a:p>
            <a:pPr marL="514350" indent="-514350">
              <a:buAutoNum type="arabicParenR"/>
            </a:pPr>
            <a:endParaRPr lang="nl-NL" sz="2800" dirty="0" smtClean="0"/>
          </a:p>
        </p:txBody>
      </p:sp>
    </p:spTree>
    <p:extLst>
      <p:ext uri="{BB962C8B-B14F-4D97-AF65-F5344CB8AC3E}">
        <p14:creationId xmlns=""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lgn="ctr">
              <a:buNone/>
            </a:pPr>
            <a:endParaRPr lang="nl-NL" sz="3200" b="1" i="1" dirty="0" smtClean="0"/>
          </a:p>
          <a:p>
            <a:pPr>
              <a:buNone/>
            </a:pPr>
            <a:r>
              <a:rPr lang="nl-NL" sz="2800" b="1" dirty="0" smtClean="0"/>
              <a:t>De geleerden vermelden:</a:t>
            </a:r>
          </a:p>
          <a:p>
            <a:pPr>
              <a:buFontTx/>
              <a:buChar char="-"/>
            </a:pPr>
            <a:r>
              <a:rPr lang="nl-NL" sz="2800" dirty="0" smtClean="0"/>
              <a:t>Het is verplicht om te zoeken naar water. Sommigen zeggen: afstand van 2 mijl. </a:t>
            </a:r>
          </a:p>
          <a:p>
            <a:pPr>
              <a:buFontTx/>
              <a:buChar char="-"/>
            </a:pPr>
            <a:r>
              <a:rPr lang="nl-NL" sz="2800" dirty="0" smtClean="0"/>
              <a:t>Correcte mening is dat er geen specifieke afstand bestaat die men dient af te leggen. Dit is één v.d. mening die binnen </a:t>
            </a:r>
            <a:r>
              <a:rPr lang="nl-NL" sz="2800" i="1" dirty="0" err="1" smtClean="0"/>
              <a:t>al-Maalikiyyah</a:t>
            </a:r>
            <a:r>
              <a:rPr lang="nl-NL" sz="2800" i="1" dirty="0" smtClean="0"/>
              <a:t> </a:t>
            </a:r>
            <a:r>
              <a:rPr lang="nl-NL" sz="2800" dirty="0" smtClean="0"/>
              <a:t>bestaat. </a:t>
            </a:r>
          </a:p>
          <a:p>
            <a:pPr>
              <a:buFontTx/>
              <a:buChar char="-"/>
            </a:pPr>
            <a:r>
              <a:rPr lang="nl-NL" sz="2800" dirty="0" smtClean="0"/>
              <a:t>Als je in staat bent water aan te schaffen dan ben je verplicht dat te doen (op 2 voorwaarden):</a:t>
            </a:r>
          </a:p>
          <a:p>
            <a:pPr marL="514350" indent="-514350">
              <a:buFont typeface="+mj-lt"/>
              <a:buAutoNum type="arabicPeriod"/>
            </a:pPr>
            <a:r>
              <a:rPr lang="nl-NL" sz="2800" dirty="0" smtClean="0"/>
              <a:t>Het word aangeboden voor de gebruikelijke prijs</a:t>
            </a:r>
          </a:p>
          <a:p>
            <a:pPr marL="514350" indent="-514350">
              <a:buFont typeface="+mj-lt"/>
              <a:buAutoNum type="arabicPeriod"/>
            </a:pPr>
            <a:r>
              <a:rPr lang="nl-NL" sz="2800" dirty="0" smtClean="0"/>
              <a:t>Men kan het geld missen (geld is niet noodzakelijk nodig voor iets anders).</a:t>
            </a:r>
          </a:p>
          <a:p>
            <a:r>
              <a:rPr lang="nl-NL" sz="2800" dirty="0" smtClean="0"/>
              <a:t>Men mag met </a:t>
            </a:r>
            <a:r>
              <a:rPr lang="nl-NL" sz="2800" i="1" dirty="0" err="1" smtClean="0"/>
              <a:t>at-Tayammoem</a:t>
            </a:r>
            <a:r>
              <a:rPr lang="nl-NL" sz="2800" dirty="0" smtClean="0"/>
              <a:t> slechts 1 verplicht gebed verrichten.</a:t>
            </a:r>
          </a:p>
          <a:p>
            <a:pPr>
              <a:buFontTx/>
              <a:buChar char="-"/>
            </a:pPr>
            <a:r>
              <a:rPr lang="nl-NL" sz="2800" dirty="0" smtClean="0"/>
              <a:t>De reden hiervan is dat </a:t>
            </a:r>
            <a:r>
              <a:rPr lang="nl-NL" sz="2800" i="1" dirty="0" err="1" smtClean="0"/>
              <a:t>at-Tayammoem</a:t>
            </a:r>
            <a:r>
              <a:rPr lang="nl-NL" sz="2800" dirty="0" smtClean="0"/>
              <a:t> een </a:t>
            </a:r>
            <a:r>
              <a:rPr lang="nl-NL" sz="2800" i="1" dirty="0" err="1" smtClean="0"/>
              <a:t>moebieh</a:t>
            </a:r>
            <a:r>
              <a:rPr lang="nl-NL" sz="2800" i="1" dirty="0" smtClean="0"/>
              <a:t>’</a:t>
            </a:r>
            <a:r>
              <a:rPr lang="nl-NL" sz="2800" dirty="0" smtClean="0"/>
              <a:t> is en geen </a:t>
            </a:r>
            <a:r>
              <a:rPr lang="nl-NL" sz="2800" i="1" dirty="0" err="1" smtClean="0"/>
              <a:t>raafi</a:t>
            </a:r>
            <a:r>
              <a:rPr lang="nl-NL" sz="2800" i="1" dirty="0" smtClean="0"/>
              <a:t>’. </a:t>
            </a:r>
            <a:r>
              <a:rPr lang="nl-NL" sz="2800" dirty="0" smtClean="0"/>
              <a:t>Dit betekent dat </a:t>
            </a:r>
            <a:r>
              <a:rPr lang="nl-NL" sz="2800" i="1" dirty="0" err="1" smtClean="0"/>
              <a:t>at-Tayammoem</a:t>
            </a:r>
            <a:r>
              <a:rPr lang="nl-NL" sz="2800" i="1" dirty="0" smtClean="0"/>
              <a:t> </a:t>
            </a:r>
            <a:r>
              <a:rPr lang="nl-NL" sz="2800" dirty="0" smtClean="0"/>
              <a:t>de onreinheid zelf niet opheft, maar tijdelijk het gebed toegestaan maakt. Voor deze uitspraak bestaan meerdere bewijzen.</a:t>
            </a:r>
          </a:p>
          <a:p>
            <a:pPr marL="514350" indent="-514350">
              <a:buAutoNum type="arabicParenR"/>
            </a:pPr>
            <a:r>
              <a:rPr lang="nl-NL" sz="2800" dirty="0" smtClean="0"/>
              <a:t>De </a:t>
            </a:r>
            <a:r>
              <a:rPr lang="nl-NL" sz="2800" i="1" dirty="0" err="1" smtClean="0"/>
              <a:t>h’adieth</a:t>
            </a:r>
            <a:r>
              <a:rPr lang="nl-NL" sz="2800" i="1" dirty="0" smtClean="0"/>
              <a:t> </a:t>
            </a:r>
            <a:r>
              <a:rPr lang="nl-NL" sz="2800" dirty="0" smtClean="0"/>
              <a:t>van ‘</a:t>
            </a:r>
            <a:r>
              <a:rPr lang="nl-NL" sz="2800" dirty="0" err="1" smtClean="0"/>
              <a:t>Amr</a:t>
            </a:r>
            <a:r>
              <a:rPr lang="nl-NL" sz="2800" dirty="0" smtClean="0"/>
              <a:t> </a:t>
            </a:r>
            <a:r>
              <a:rPr lang="nl-NL" sz="2800" dirty="0" err="1" smtClean="0"/>
              <a:t>ibn</a:t>
            </a:r>
            <a:r>
              <a:rPr lang="nl-NL" sz="2800" dirty="0" smtClean="0"/>
              <a:t> </a:t>
            </a:r>
            <a:r>
              <a:rPr lang="nl-NL" sz="2800" dirty="0" err="1" smtClean="0"/>
              <a:t>al-’Aa</a:t>
            </a:r>
            <a:r>
              <a:rPr lang="nl-NL" sz="2800" u="sng" dirty="0" err="1" smtClean="0"/>
              <a:t>s</a:t>
            </a:r>
            <a:r>
              <a:rPr lang="nl-NL" sz="2800" dirty="0" smtClean="0"/>
              <a:t>.</a:t>
            </a:r>
          </a:p>
          <a:p>
            <a:pPr marL="514350" indent="-514350">
              <a:buAutoNum type="arabicParenR"/>
            </a:pPr>
            <a:r>
              <a:rPr lang="nl-NL" sz="2800" dirty="0" smtClean="0"/>
              <a:t>Het vers van </a:t>
            </a:r>
            <a:r>
              <a:rPr lang="nl-NL" sz="2800" dirty="0" err="1" smtClean="0"/>
              <a:t>al-Maa-idah</a:t>
            </a:r>
            <a:r>
              <a:rPr lang="nl-NL" sz="2800" dirty="0" smtClean="0"/>
              <a:t>.</a:t>
            </a:r>
          </a:p>
          <a:p>
            <a:pPr marL="514350" indent="-514350">
              <a:buAutoNum type="arabicParenR"/>
            </a:pPr>
            <a:r>
              <a:rPr lang="nl-NL" sz="2800" dirty="0" smtClean="0"/>
              <a:t>Dit is overgeleverd van ‘</a:t>
            </a:r>
            <a:r>
              <a:rPr lang="nl-NL" sz="2800" dirty="0" err="1" smtClean="0"/>
              <a:t>Abdoellaah</a:t>
            </a:r>
            <a:r>
              <a:rPr lang="nl-NL" sz="2800" dirty="0" smtClean="0"/>
              <a:t> </a:t>
            </a:r>
            <a:r>
              <a:rPr lang="nl-NL" sz="2800" dirty="0" err="1" smtClean="0"/>
              <a:t>ibn</a:t>
            </a:r>
            <a:r>
              <a:rPr lang="nl-NL" sz="2800" dirty="0" smtClean="0"/>
              <a:t> ‘Omar, ‘</a:t>
            </a:r>
            <a:r>
              <a:rPr lang="nl-NL" sz="2800" dirty="0" err="1" smtClean="0"/>
              <a:t>Aliyy</a:t>
            </a:r>
            <a:r>
              <a:rPr lang="nl-NL" sz="2800" dirty="0" smtClean="0"/>
              <a:t>, ‘</a:t>
            </a:r>
            <a:r>
              <a:rPr lang="nl-NL" sz="2800" dirty="0" err="1" smtClean="0"/>
              <a:t>Abdoellaah</a:t>
            </a:r>
            <a:r>
              <a:rPr lang="nl-NL" sz="2800" dirty="0" smtClean="0"/>
              <a:t> </a:t>
            </a:r>
            <a:r>
              <a:rPr lang="nl-NL" sz="2800" dirty="0" err="1" smtClean="0"/>
              <a:t>ibn</a:t>
            </a:r>
            <a:r>
              <a:rPr lang="nl-NL" sz="2800" dirty="0" smtClean="0"/>
              <a:t> ‘</a:t>
            </a:r>
            <a:r>
              <a:rPr lang="nl-NL" sz="2800" dirty="0" err="1" smtClean="0"/>
              <a:t>Abbaas</a:t>
            </a:r>
            <a:r>
              <a:rPr lang="nl-NL" sz="2800" dirty="0" smtClean="0"/>
              <a:t> en ‘</a:t>
            </a:r>
            <a:r>
              <a:rPr lang="nl-NL" sz="2800" dirty="0" err="1" smtClean="0"/>
              <a:t>Amr</a:t>
            </a:r>
            <a:r>
              <a:rPr lang="nl-NL" sz="2800" dirty="0" smtClean="0"/>
              <a:t> </a:t>
            </a:r>
            <a:r>
              <a:rPr lang="nl-NL" sz="2800" dirty="0" err="1" smtClean="0"/>
              <a:t>ibn</a:t>
            </a:r>
            <a:r>
              <a:rPr lang="nl-NL" sz="2800" dirty="0" smtClean="0"/>
              <a:t> al-‘Aa</a:t>
            </a:r>
            <a:r>
              <a:rPr lang="nl-NL" sz="2800" u="sng" dirty="0" smtClean="0"/>
              <a:t>s</a:t>
            </a:r>
            <a:r>
              <a:rPr lang="nl-NL" sz="2800" dirty="0" smtClean="0"/>
              <a:t>.</a:t>
            </a:r>
          </a:p>
          <a:p>
            <a:pPr marL="514350" indent="-514350">
              <a:buAutoNum type="arabicParenR"/>
            </a:pPr>
            <a:r>
              <a:rPr lang="nl-NL" sz="2800" dirty="0" smtClean="0"/>
              <a:t>Men mag geen </a:t>
            </a:r>
            <a:r>
              <a:rPr lang="nl-NL" sz="2800" i="1" dirty="0" err="1" smtClean="0"/>
              <a:t>Qiyaas</a:t>
            </a:r>
            <a:r>
              <a:rPr lang="nl-NL" sz="2800" dirty="0" smtClean="0"/>
              <a:t>  (analogie) doen tussen </a:t>
            </a:r>
            <a:r>
              <a:rPr lang="nl-NL" sz="2800" i="1" dirty="0" err="1" smtClean="0"/>
              <a:t>at-Tayammoem</a:t>
            </a:r>
            <a:r>
              <a:rPr lang="nl-NL" sz="2800" i="1" dirty="0" smtClean="0"/>
              <a:t> </a:t>
            </a:r>
            <a:r>
              <a:rPr lang="nl-NL" sz="2800" dirty="0" smtClean="0"/>
              <a:t>en de kleine wassing.</a:t>
            </a:r>
          </a:p>
          <a:p>
            <a:pPr>
              <a:buFontTx/>
              <a:buChar char="-"/>
            </a:pPr>
            <a:endParaRPr lang="nl-NL" sz="2800" i="1" dirty="0" smtClean="0"/>
          </a:p>
          <a:p>
            <a:pPr marL="514350" indent="-514350">
              <a:buNone/>
            </a:pPr>
            <a:endParaRPr lang="nl-NL" sz="2800" dirty="0" smtClean="0"/>
          </a:p>
          <a:p>
            <a:pPr marL="514350" indent="-514350">
              <a:buAutoNum type="arabicParenR"/>
            </a:pPr>
            <a:endParaRPr lang="nl-NL" sz="2800" dirty="0" smtClean="0"/>
          </a:p>
        </p:txBody>
      </p:sp>
    </p:spTree>
    <p:extLst>
      <p:ext uri="{BB962C8B-B14F-4D97-AF65-F5344CB8AC3E}">
        <p14:creationId xmlns=""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wipe(down)">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wipe(down)">
                                      <p:cBhvr>
                                        <p:cTn id="6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lgn="ctr">
              <a:buNone/>
            </a:pPr>
            <a:endParaRPr lang="nl-NL" sz="3200" b="1" i="1" dirty="0" smtClean="0"/>
          </a:p>
          <a:p>
            <a:r>
              <a:rPr lang="nl-NL" sz="2800" dirty="0" smtClean="0"/>
              <a:t>Het is toegestaan voor de zieke persoon alsook de reiziger die geen water kan vinden toegestaan om </a:t>
            </a:r>
            <a:r>
              <a:rPr lang="nl-NL" sz="2800" i="1" dirty="0" err="1" smtClean="0"/>
              <a:t>at-Tayammoem</a:t>
            </a:r>
            <a:r>
              <a:rPr lang="nl-NL" sz="2800" dirty="0" smtClean="0"/>
              <a:t> te verrichten voor de vrijwillige gebeden. D.w.z. zonder dat hij een verplicht gebed wenst te verrichten. </a:t>
            </a:r>
          </a:p>
          <a:p>
            <a:r>
              <a:rPr lang="nl-NL" sz="2800" b="1" dirty="0" smtClean="0"/>
              <a:t>1.</a:t>
            </a:r>
            <a:r>
              <a:rPr lang="nl-NL" sz="2800" dirty="0" smtClean="0"/>
              <a:t> Alle islamitische geleerden zijn het eens dat de zieke persoon alsook de reiziger die geen water kan vinden </a:t>
            </a:r>
            <a:r>
              <a:rPr lang="nl-NL" sz="2800" i="1" dirty="0" err="1" smtClean="0"/>
              <a:t>at-Tayammoem</a:t>
            </a:r>
            <a:r>
              <a:rPr lang="nl-NL" sz="2800" dirty="0" smtClean="0"/>
              <a:t> mogen verrichten voor de verplichte gebeden. Ook mogen zij </a:t>
            </a:r>
            <a:r>
              <a:rPr lang="nl-NL" sz="2800" i="1" dirty="0" err="1" smtClean="0"/>
              <a:t>at-Tayammoem</a:t>
            </a:r>
            <a:r>
              <a:rPr lang="nl-NL" sz="2800" dirty="0" smtClean="0"/>
              <a:t> verrichten om enkel en alleen vrijwillige gebeden te verrichten. </a:t>
            </a:r>
          </a:p>
          <a:p>
            <a:r>
              <a:rPr lang="nl-NL" sz="2800" b="1" dirty="0" smtClean="0"/>
              <a:t>2.</a:t>
            </a:r>
            <a:r>
              <a:rPr lang="nl-NL" sz="2800" dirty="0" smtClean="0"/>
              <a:t> Het is toegestaan voor de gezonde persoon die vaste inwoner is – en dus geen reiziger is – om </a:t>
            </a:r>
            <a:r>
              <a:rPr lang="nl-NL" sz="2800" i="1" dirty="0" err="1" smtClean="0"/>
              <a:t>at-Tayammoem</a:t>
            </a:r>
            <a:r>
              <a:rPr lang="nl-NL" sz="2800" dirty="0" smtClean="0"/>
              <a:t> te verrichten voor de verplichte gebeden op het moment dat hij geen water kan vinden dan wel wanneer hij niet bij het water kan komen (om welke reden dan ook). Ook is het toegestaan voor de gezonde persoon die vaste inwoner is om </a:t>
            </a:r>
            <a:r>
              <a:rPr lang="nl-NL" sz="2800" i="1" dirty="0" err="1" smtClean="0"/>
              <a:t>at-Tayammoem</a:t>
            </a:r>
            <a:r>
              <a:rPr lang="nl-NL" sz="2800" dirty="0" smtClean="0"/>
              <a:t> te verrichten voor het dodengebed (</a:t>
            </a:r>
            <a:r>
              <a:rPr lang="nl-NL" sz="2800" i="1" u="sng" dirty="0" err="1" smtClean="0"/>
              <a:t>s</a:t>
            </a:r>
            <a:r>
              <a:rPr lang="nl-NL" sz="2800" i="1" dirty="0" err="1" smtClean="0"/>
              <a:t>alaat</a:t>
            </a:r>
            <a:r>
              <a:rPr lang="nl-NL" sz="2800" i="1" dirty="0" smtClean="0"/>
              <a:t> </a:t>
            </a:r>
            <a:r>
              <a:rPr lang="nl-NL" sz="2800" i="1" dirty="0" err="1" smtClean="0"/>
              <a:t>al-Djanaazah</a:t>
            </a:r>
            <a:r>
              <a:rPr lang="nl-NL" sz="2800" dirty="0" smtClean="0"/>
              <a:t>) op het moment dat dit gebed voor hem een individuele verplichting is (</a:t>
            </a:r>
            <a:r>
              <a:rPr lang="nl-NL" sz="2800" i="1" dirty="0" err="1" smtClean="0"/>
              <a:t>far</a:t>
            </a:r>
            <a:r>
              <a:rPr lang="nl-NL" sz="2800" i="1" u="sng" dirty="0" err="1" smtClean="0"/>
              <a:t>dh</a:t>
            </a:r>
            <a:r>
              <a:rPr lang="nl-NL" sz="2800" i="1" dirty="0" smtClean="0"/>
              <a:t> ‘</a:t>
            </a:r>
            <a:r>
              <a:rPr lang="nl-NL" sz="2800" i="1" dirty="0" err="1" smtClean="0"/>
              <a:t>ayn</a:t>
            </a:r>
            <a:r>
              <a:rPr lang="nl-NL" sz="2800" dirty="0" smtClean="0"/>
              <a:t>) – bijvoorbeeld op het moment dat er niemand is die het dodengebed over hem kan verrichten afgezien van hem.</a:t>
            </a:r>
          </a:p>
          <a:p>
            <a:endParaRPr lang="nl-NL" sz="2800" dirty="0" smtClean="0"/>
          </a:p>
          <a:p>
            <a:endParaRPr lang="nl-NL" sz="2800" dirty="0" smtClean="0"/>
          </a:p>
          <a:p>
            <a:pPr>
              <a:buFontTx/>
              <a:buChar char="-"/>
            </a:pPr>
            <a:endParaRPr lang="nl-NL" sz="2800" i="1" dirty="0" smtClean="0"/>
          </a:p>
          <a:p>
            <a:pPr marL="514350" indent="-514350">
              <a:buNone/>
            </a:pPr>
            <a:endParaRPr lang="nl-NL" sz="2800" dirty="0" smtClean="0"/>
          </a:p>
          <a:p>
            <a:pPr marL="514350" indent="-514350">
              <a:buAutoNum type="arabicParenR"/>
            </a:pPr>
            <a:endParaRPr lang="nl-NL" sz="2800" dirty="0" smtClean="0"/>
          </a:p>
        </p:txBody>
      </p:sp>
    </p:spTree>
    <p:extLst>
      <p:ext uri="{BB962C8B-B14F-4D97-AF65-F5344CB8AC3E}">
        <p14:creationId xmlns=""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r>
              <a:rPr lang="nl-NL" sz="2800" b="1" dirty="0" smtClean="0"/>
              <a:t>3.</a:t>
            </a:r>
            <a:r>
              <a:rPr lang="nl-NL" sz="2800" dirty="0" smtClean="0"/>
              <a:t> Het is volgens de meest bekende mening binnen </a:t>
            </a:r>
            <a:r>
              <a:rPr lang="nl-NL" sz="2800" dirty="0" err="1" smtClean="0"/>
              <a:t>al-Maalikiyyah</a:t>
            </a:r>
            <a:r>
              <a:rPr lang="nl-NL" sz="2800" dirty="0" smtClean="0"/>
              <a:t> niet toegestaan voor de gezonde persoon die een vaste inwoner is om </a:t>
            </a:r>
            <a:r>
              <a:rPr lang="nl-NL" sz="2800" i="1" dirty="0" err="1" smtClean="0"/>
              <a:t>at-Tayammoem</a:t>
            </a:r>
            <a:r>
              <a:rPr lang="nl-NL" sz="2800" dirty="0" smtClean="0"/>
              <a:t> te verrichten om enkel vrijwillige gebeden te verrichten aangezien het vers in </a:t>
            </a:r>
            <a:r>
              <a:rPr lang="nl-NL" sz="2800" dirty="0" err="1" smtClean="0"/>
              <a:t>soerat</a:t>
            </a:r>
            <a:r>
              <a:rPr lang="nl-NL" sz="2800" dirty="0" smtClean="0"/>
              <a:t> </a:t>
            </a:r>
            <a:r>
              <a:rPr lang="nl-NL" sz="2800" dirty="0" err="1" smtClean="0"/>
              <a:t>al-Maa-idah</a:t>
            </a:r>
            <a:r>
              <a:rPr lang="nl-NL" sz="2800" dirty="0" smtClean="0"/>
              <a:t> hem niet noemt onder degene voor wie het toegestaan is om </a:t>
            </a:r>
            <a:r>
              <a:rPr lang="nl-NL" sz="2800" i="1" dirty="0" err="1" smtClean="0"/>
              <a:t>at-Tayammoem</a:t>
            </a:r>
            <a:r>
              <a:rPr lang="nl-NL" sz="2800" dirty="0" smtClean="0"/>
              <a:t> te verrichten. </a:t>
            </a:r>
          </a:p>
          <a:p>
            <a:r>
              <a:rPr lang="nl-NL" sz="2800" dirty="0" smtClean="0"/>
              <a:t>Als deze persoon echter </a:t>
            </a:r>
            <a:r>
              <a:rPr lang="nl-NL" sz="2800" i="1" dirty="0" err="1" smtClean="0"/>
              <a:t>at-Tayammoem</a:t>
            </a:r>
            <a:r>
              <a:rPr lang="nl-NL" sz="2800" dirty="0" smtClean="0"/>
              <a:t> zou verrichten voor de verplichte gebeden en daar vervolgens vrijwillige gebeden mee zou verrichten, dan is dit wel toegestaan op voorwaarde dat deze vrijwillige gebeden aansluitend aan dit verplichte gebed worden verricht. Het is niet toegestaan voor deze persoon om </a:t>
            </a:r>
            <a:r>
              <a:rPr lang="nl-NL" sz="2800" dirty="0" err="1" smtClean="0"/>
              <a:t>éérst</a:t>
            </a:r>
            <a:r>
              <a:rPr lang="nl-NL" sz="2800" dirty="0" smtClean="0"/>
              <a:t> vrijwillige gebeden te verrichten en daarna pas het verplichte gebed.</a:t>
            </a:r>
          </a:p>
          <a:p>
            <a:r>
              <a:rPr lang="nl-NL" sz="2800" b="1" dirty="0" smtClean="0"/>
              <a:t>4.</a:t>
            </a:r>
            <a:r>
              <a:rPr lang="nl-NL" sz="2800" dirty="0" smtClean="0"/>
              <a:t> Het is toegestaan om </a:t>
            </a:r>
            <a:r>
              <a:rPr lang="nl-NL" sz="2800" i="1" dirty="0" err="1" smtClean="0"/>
              <a:t>at-Tayammoem</a:t>
            </a:r>
            <a:r>
              <a:rPr lang="nl-NL" sz="2800" dirty="0" smtClean="0"/>
              <a:t> te verrichten voor het vrijdagsgebed op het moment dat een persoon ziek is dan wel een reiziger is die geen water heeft gevonden. Ook de gezonde vaste inwoner mag </a:t>
            </a:r>
            <a:r>
              <a:rPr lang="nl-NL" sz="2800" i="1" dirty="0" err="1" smtClean="0"/>
              <a:t>at-Tayammoem</a:t>
            </a:r>
            <a:r>
              <a:rPr lang="nl-NL" sz="2800" dirty="0" smtClean="0"/>
              <a:t> verrichten op het moment dat hij geen water heeft gevonden en hier goed naar heeft gezocht en zeker denkt te weten geen water te vinden.</a:t>
            </a:r>
          </a:p>
          <a:p>
            <a:r>
              <a:rPr lang="nl-NL" sz="2800" dirty="0" smtClean="0"/>
              <a:t>Op het moment dat hij wel denkt water te gaan vinden dan is het niet toegestaan voor hem om </a:t>
            </a:r>
            <a:r>
              <a:rPr lang="nl-NL" sz="2800" i="1" dirty="0" err="1" smtClean="0"/>
              <a:t>at-Tayammoem</a:t>
            </a:r>
            <a:r>
              <a:rPr lang="nl-NL" sz="2800" i="1" dirty="0" smtClean="0"/>
              <a:t> </a:t>
            </a:r>
            <a:r>
              <a:rPr lang="nl-NL" sz="2800" dirty="0" smtClean="0"/>
              <a:t>te verrichten aangezien er in dit geval voor hem een vervanging bestaat voor het vrijdagsgebed, namelijk het </a:t>
            </a:r>
            <a:r>
              <a:rPr lang="nl-NL" sz="2800" i="1" u="sng" dirty="0" err="1" smtClean="0"/>
              <a:t>dh</a:t>
            </a:r>
            <a:r>
              <a:rPr lang="nl-NL" sz="2800" i="1" dirty="0" err="1" smtClean="0"/>
              <a:t>ohr</a:t>
            </a:r>
            <a:r>
              <a:rPr lang="nl-NL" sz="2800" dirty="0" err="1" smtClean="0"/>
              <a:t>-gebed</a:t>
            </a:r>
            <a:r>
              <a:rPr lang="nl-NL" sz="2800" dirty="0" smtClean="0"/>
              <a:t>. Dit is de meest bekende mening binnen </a:t>
            </a:r>
            <a:r>
              <a:rPr lang="nl-NL" sz="2800" dirty="0" err="1" smtClean="0"/>
              <a:t>al-Maalikiyyah</a:t>
            </a:r>
            <a:endParaRPr lang="nl-NL" sz="2800" dirty="0" smtClean="0"/>
          </a:p>
          <a:p>
            <a:endParaRPr lang="nl-NL" sz="2800" dirty="0" smtClean="0"/>
          </a:p>
          <a:p>
            <a:pPr>
              <a:buFontTx/>
              <a:buChar char="-"/>
            </a:pPr>
            <a:endParaRPr lang="nl-NL" sz="2800" i="1" dirty="0" smtClean="0"/>
          </a:p>
          <a:p>
            <a:pPr marL="514350" indent="-514350">
              <a:buNone/>
            </a:pPr>
            <a:endParaRPr lang="nl-NL" sz="2800" dirty="0" smtClean="0"/>
          </a:p>
          <a:p>
            <a:pPr marL="514350" indent="-514350">
              <a:buAutoNum type="arabicParenR"/>
            </a:pPr>
            <a:endParaRPr lang="nl-NL" sz="2800" dirty="0" smtClean="0"/>
          </a:p>
        </p:txBody>
      </p:sp>
    </p:spTree>
    <p:extLst>
      <p:ext uri="{BB962C8B-B14F-4D97-AF65-F5344CB8AC3E}">
        <p14:creationId xmlns=""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None/>
            </a:pPr>
            <a:endParaRPr lang="nl-NL" sz="2800" b="1" dirty="0" smtClean="0"/>
          </a:p>
          <a:p>
            <a:r>
              <a:rPr lang="nl-NL" sz="2800" b="1" u="sng" dirty="0" smtClean="0"/>
              <a:t>De verplichtingen van </a:t>
            </a:r>
            <a:r>
              <a:rPr lang="nl-NL" sz="2800" b="1" i="1" u="sng" dirty="0" err="1" smtClean="0"/>
              <a:t>at-Tayammoem</a:t>
            </a:r>
            <a:endParaRPr lang="nl-NL" sz="2800" u="sng" dirty="0" smtClean="0"/>
          </a:p>
          <a:p>
            <a:pPr marL="514350" indent="-514350">
              <a:buAutoNum type="arabicParenR"/>
            </a:pPr>
            <a:r>
              <a:rPr lang="nl-NL" sz="2800" b="1" dirty="0" smtClean="0"/>
              <a:t>Het vegen over het gezicht.</a:t>
            </a:r>
          </a:p>
          <a:p>
            <a:pPr marL="514350" indent="-514350">
              <a:buAutoNum type="arabicParenR"/>
            </a:pPr>
            <a:r>
              <a:rPr lang="nl-NL" sz="2800" b="1" dirty="0" smtClean="0"/>
              <a:t>Het vegen over de handpalmen (tot de polsen).</a:t>
            </a:r>
          </a:p>
          <a:p>
            <a:pPr marL="514350" indent="-514350">
              <a:buFontTx/>
              <a:buChar char="-"/>
            </a:pPr>
            <a:r>
              <a:rPr lang="nl-NL" sz="2800" dirty="0" smtClean="0"/>
              <a:t>De meest bekende mening is dat een ring, al is deze strak, afgedaan dient te worden (in tegenstelling tot de kleine wassing).</a:t>
            </a:r>
          </a:p>
          <a:p>
            <a:pPr marL="514350" indent="-514350">
              <a:buFont typeface="+mj-lt"/>
              <a:buAutoNum type="arabicParenR" startAt="3"/>
            </a:pPr>
            <a:r>
              <a:rPr lang="nl-NL" sz="2800" b="1" dirty="0" smtClean="0"/>
              <a:t>De intentie.</a:t>
            </a:r>
          </a:p>
          <a:p>
            <a:pPr marL="514350" indent="-514350">
              <a:buFontTx/>
              <a:buChar char="-"/>
            </a:pPr>
            <a:r>
              <a:rPr lang="nl-NL" sz="2800" dirty="0" smtClean="0"/>
              <a:t>Men neemt niet de intentie dat men met </a:t>
            </a:r>
            <a:r>
              <a:rPr lang="nl-NL" sz="2800" i="1" dirty="0" err="1" smtClean="0"/>
              <a:t>at-Tayammoem</a:t>
            </a:r>
            <a:r>
              <a:rPr lang="nl-NL" sz="2800" dirty="0" smtClean="0"/>
              <a:t> de onreinheid opheft, maar het gebed toegestaan gaat maken.</a:t>
            </a:r>
          </a:p>
          <a:p>
            <a:pPr marL="514350" indent="-514350">
              <a:buFont typeface="+mj-lt"/>
              <a:buAutoNum type="arabicParenR" startAt="4"/>
            </a:pPr>
            <a:r>
              <a:rPr lang="nl-NL" sz="2800" b="1" dirty="0" smtClean="0"/>
              <a:t>Het slaan op de aardoppervlak voor de 1</a:t>
            </a:r>
            <a:r>
              <a:rPr lang="nl-NL" sz="2800" b="1" baseline="30000" dirty="0" smtClean="0"/>
              <a:t>e</a:t>
            </a:r>
            <a:r>
              <a:rPr lang="nl-NL" sz="2800" b="1" dirty="0" smtClean="0"/>
              <a:t> keer.</a:t>
            </a:r>
          </a:p>
          <a:p>
            <a:pPr marL="514350" indent="-514350">
              <a:buFont typeface="+mj-lt"/>
              <a:buAutoNum type="arabicParenR" startAt="4"/>
            </a:pPr>
            <a:r>
              <a:rPr lang="nl-NL" sz="2800" b="1" dirty="0" smtClean="0"/>
              <a:t>De opeenvolging.</a:t>
            </a:r>
          </a:p>
          <a:p>
            <a:pPr marL="514350" indent="-514350">
              <a:buFont typeface="+mj-lt"/>
              <a:buAutoNum type="arabicParenR" startAt="4"/>
            </a:pPr>
            <a:r>
              <a:rPr lang="nl-NL" sz="2800" b="1" dirty="0" smtClean="0"/>
              <a:t>Het reine aardoppervlak.</a:t>
            </a:r>
          </a:p>
          <a:p>
            <a:pPr marL="514350" indent="-514350">
              <a:buFontTx/>
              <a:buChar char="-"/>
            </a:pPr>
            <a:r>
              <a:rPr lang="nl-NL" sz="2800" dirty="0" smtClean="0"/>
              <a:t>Met aardoppervlak wordt al datgene bedoeld dat zich op het aardoppervlak bevindt aan stenen, aarde, zand en dergelijke en hierover bestaat geen meningsverschil tussen de taalkundigen.</a:t>
            </a:r>
          </a:p>
          <a:p>
            <a:pPr marL="514350" indent="-514350">
              <a:buFontTx/>
              <a:buChar char="-"/>
            </a:pPr>
            <a:r>
              <a:rPr lang="nl-NL" sz="2800" dirty="0" smtClean="0"/>
              <a:t>Er bestaat overeenstemming over het feit dat het verboden is om </a:t>
            </a:r>
            <a:r>
              <a:rPr lang="nl-NL" sz="2800" i="1" dirty="0" err="1" smtClean="0"/>
              <a:t>at-Tayammoem</a:t>
            </a:r>
            <a:r>
              <a:rPr lang="nl-NL" sz="2800" dirty="0" smtClean="0"/>
              <a:t> te verrichten met zaken die onrein zijn. Tevens mag men geen </a:t>
            </a:r>
            <a:r>
              <a:rPr lang="nl-NL" sz="2800" i="1" dirty="0" err="1" smtClean="0"/>
              <a:t>at-Tayammoem</a:t>
            </a:r>
            <a:r>
              <a:rPr lang="nl-NL" sz="2800" dirty="0" smtClean="0"/>
              <a:t> verrichten met planten, bomen, hout, takken, goud, zilver, juwelen en dergelijke.  Tevens mag men geen </a:t>
            </a:r>
            <a:r>
              <a:rPr lang="nl-NL" sz="2800" i="1" dirty="0" err="1" smtClean="0"/>
              <a:t>at-Tayammoem</a:t>
            </a:r>
            <a:r>
              <a:rPr lang="nl-NL" sz="2800" dirty="0" smtClean="0"/>
              <a:t> verrichten met bakstenen of andere materialen die met vuur gebakken zijn.</a:t>
            </a:r>
          </a:p>
          <a:p>
            <a:pPr>
              <a:buFontTx/>
              <a:buChar char="-"/>
            </a:pPr>
            <a:endParaRPr lang="nl-NL" sz="2800" i="1" dirty="0" smtClean="0"/>
          </a:p>
          <a:p>
            <a:pPr marL="514350" indent="-514350">
              <a:buNone/>
            </a:pPr>
            <a:endParaRPr lang="nl-NL" sz="2800" dirty="0" smtClean="0"/>
          </a:p>
          <a:p>
            <a:pPr marL="514350" indent="-514350">
              <a:buAutoNum type="arabicParenR"/>
            </a:pPr>
            <a:endParaRPr lang="nl-NL" sz="2800" dirty="0" smtClean="0"/>
          </a:p>
        </p:txBody>
      </p:sp>
    </p:spTree>
    <p:extLst>
      <p:ext uri="{BB962C8B-B14F-4D97-AF65-F5344CB8AC3E}">
        <p14:creationId xmlns=""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buFont typeface="+mj-lt"/>
              <a:buAutoNum type="arabicParenR" startAt="7"/>
            </a:pPr>
            <a:r>
              <a:rPr lang="nl-NL" sz="2400" b="1" dirty="0" smtClean="0"/>
              <a:t>Men dient </a:t>
            </a:r>
            <a:r>
              <a:rPr lang="nl-NL" sz="2400" b="1" i="1" dirty="0" err="1" smtClean="0"/>
              <a:t>at-Tayammoem</a:t>
            </a:r>
            <a:r>
              <a:rPr lang="nl-NL" sz="2400" b="1" dirty="0" smtClean="0"/>
              <a:t> aansluitend aan het gebed te verrichten.</a:t>
            </a:r>
          </a:p>
          <a:p>
            <a:pPr marL="514350" indent="-514350">
              <a:buFont typeface="+mj-lt"/>
              <a:buAutoNum type="arabicParenR" startAt="8"/>
            </a:pPr>
            <a:r>
              <a:rPr lang="nl-NL" sz="2400" b="1" dirty="0" smtClean="0"/>
              <a:t>Het aanbreken van de gebedstijd.</a:t>
            </a:r>
            <a:endParaRPr lang="nl-NL" sz="2400" dirty="0" smtClean="0"/>
          </a:p>
          <a:p>
            <a:pPr>
              <a:buFont typeface="Wingdings" pitchFamily="2" charset="2"/>
              <a:buChar char="§"/>
            </a:pPr>
            <a:r>
              <a:rPr lang="nl-NL" sz="2400" b="1" u="sng" dirty="0" smtClean="0"/>
              <a:t>De </a:t>
            </a:r>
            <a:r>
              <a:rPr lang="nl-NL" sz="2400" b="1" u="sng" dirty="0" err="1" smtClean="0"/>
              <a:t>Soenan</a:t>
            </a:r>
            <a:r>
              <a:rPr lang="nl-NL" sz="2400" b="1" u="sng" dirty="0" smtClean="0"/>
              <a:t> van </a:t>
            </a:r>
            <a:r>
              <a:rPr lang="nl-NL" sz="2400" b="1" i="1" u="sng" dirty="0" err="1" smtClean="0"/>
              <a:t>at-Tayammoem</a:t>
            </a:r>
            <a:r>
              <a:rPr lang="nl-NL" sz="2400" b="1" u="sng" dirty="0" smtClean="0"/>
              <a:t>.</a:t>
            </a:r>
            <a:endParaRPr lang="nl-NL" sz="2400" u="sng" dirty="0" smtClean="0"/>
          </a:p>
          <a:p>
            <a:pPr marL="514350" indent="-514350">
              <a:buAutoNum type="arabicPeriod"/>
            </a:pPr>
            <a:r>
              <a:rPr lang="nl-NL" sz="2400" b="1" dirty="0" smtClean="0"/>
              <a:t>Het vegen van de handen tot en met de ellebogen.</a:t>
            </a:r>
            <a:endParaRPr lang="nl-NL" sz="2400" dirty="0" smtClean="0"/>
          </a:p>
          <a:p>
            <a:pPr marL="514350" indent="-514350">
              <a:buAutoNum type="arabicPeriod"/>
            </a:pPr>
            <a:r>
              <a:rPr lang="nl-NL" sz="2400" b="1" dirty="0" smtClean="0"/>
              <a:t>Het twee keer slaan tegen het aardoppervlak. </a:t>
            </a:r>
            <a:endParaRPr lang="nl-NL" sz="2400" dirty="0" smtClean="0"/>
          </a:p>
          <a:p>
            <a:pPr marL="514350" indent="-514350">
              <a:buFontTx/>
              <a:buChar char="-"/>
            </a:pPr>
            <a:r>
              <a:rPr lang="nl-NL" sz="2400" dirty="0" smtClean="0"/>
              <a:t>Deze beide punten zijn gebaseerd op zwakke overleveringen. </a:t>
            </a:r>
          </a:p>
          <a:p>
            <a:pPr marL="514350" indent="-514350">
              <a:buFontTx/>
              <a:buChar char="-"/>
            </a:pPr>
            <a:r>
              <a:rPr lang="nl-NL" sz="2400" dirty="0" smtClean="0"/>
              <a:t>Tevens zijn zij gebaseerd op de analogie tussen de kleine wassing en </a:t>
            </a:r>
            <a:r>
              <a:rPr lang="nl-NL" sz="2400" i="1" dirty="0" err="1" smtClean="0"/>
              <a:t>at-Tayammoem</a:t>
            </a:r>
            <a:r>
              <a:rPr lang="nl-NL" sz="2400" dirty="0" smtClean="0"/>
              <a:t>. Deze analogie is echter zweer discutabel!</a:t>
            </a:r>
          </a:p>
          <a:p>
            <a:pPr marL="514350" indent="-514350">
              <a:buFontTx/>
              <a:buChar char="-"/>
            </a:pPr>
            <a:r>
              <a:rPr lang="nl-NL" sz="2400" dirty="0" err="1" smtClean="0"/>
              <a:t>Al-Maalikiyyah</a:t>
            </a:r>
            <a:r>
              <a:rPr lang="nl-NL" sz="2400" dirty="0" smtClean="0"/>
              <a:t> hebben deze twee uitspraken gedaan met het oog op het meningsverschil dat hierover bestaat </a:t>
            </a:r>
          </a:p>
          <a:p>
            <a:pPr marL="514350" indent="-514350">
              <a:buFontTx/>
              <a:buChar char="-"/>
            </a:pPr>
            <a:r>
              <a:rPr lang="nl-NL" sz="2400" dirty="0" smtClean="0"/>
              <a:t>De overleveringen in </a:t>
            </a:r>
            <a:r>
              <a:rPr lang="nl-NL" sz="2400" dirty="0" err="1" smtClean="0"/>
              <a:t>al-Boekhaarie</a:t>
            </a:r>
            <a:r>
              <a:rPr lang="nl-NL" sz="2400" dirty="0" smtClean="0"/>
              <a:t> en </a:t>
            </a:r>
            <a:r>
              <a:rPr lang="nl-NL" sz="2400" dirty="0" err="1" smtClean="0"/>
              <a:t>Moesliem</a:t>
            </a:r>
            <a:r>
              <a:rPr lang="nl-NL" sz="2400" dirty="0" smtClean="0"/>
              <a:t> van ‘</a:t>
            </a:r>
            <a:r>
              <a:rPr lang="nl-NL" sz="2400" dirty="0" err="1" smtClean="0"/>
              <a:t>Ammaar</a:t>
            </a:r>
            <a:r>
              <a:rPr lang="nl-NL" sz="2400" dirty="0" smtClean="0"/>
              <a:t> </a:t>
            </a:r>
            <a:r>
              <a:rPr lang="nl-NL" sz="2400" dirty="0" err="1" smtClean="0"/>
              <a:t>ibn</a:t>
            </a:r>
            <a:r>
              <a:rPr lang="nl-NL" sz="2400" dirty="0" smtClean="0"/>
              <a:t> </a:t>
            </a:r>
            <a:r>
              <a:rPr lang="nl-NL" sz="2400" dirty="0" err="1" smtClean="0"/>
              <a:t>Yaasir</a:t>
            </a:r>
            <a:r>
              <a:rPr lang="nl-NL" sz="2400" dirty="0" smtClean="0"/>
              <a:t> tonen duidelijk aan, in woord en daad,  dat </a:t>
            </a:r>
            <a:r>
              <a:rPr lang="nl-NL" sz="2400" i="1" dirty="0" err="1" smtClean="0"/>
              <a:t>at-Tayammoem</a:t>
            </a:r>
            <a:r>
              <a:rPr lang="nl-NL" sz="2400" i="1" dirty="0" smtClean="0"/>
              <a:t> </a:t>
            </a:r>
            <a:r>
              <a:rPr lang="nl-NL" sz="2400" dirty="0" smtClean="0"/>
              <a:t>maar één slag op de aarde is, met het vegen van de handen tot de polsen </a:t>
            </a:r>
            <a:r>
              <a:rPr lang="nl-NL" sz="2400" u="sng" dirty="0" smtClean="0"/>
              <a:t>[dus niet 2 slagen en niet tot de ellebogen].</a:t>
            </a:r>
          </a:p>
          <a:p>
            <a:pPr marL="514350" indent="-514350">
              <a:buFont typeface="+mj-lt"/>
              <a:buAutoNum type="arabicParenR" startAt="3"/>
            </a:pPr>
            <a:r>
              <a:rPr lang="nl-NL" sz="2400" b="1" dirty="0" smtClean="0"/>
              <a:t>De volgorde. </a:t>
            </a:r>
            <a:r>
              <a:rPr lang="nl-NL" sz="2400" dirty="0" smtClean="0"/>
              <a:t>D.w.z. eerst het gezicht vegen en daarna de handen. Dit is </a:t>
            </a:r>
            <a:r>
              <a:rPr lang="nl-NL" sz="2400" i="1" dirty="0" err="1" smtClean="0"/>
              <a:t>Soennah</a:t>
            </a:r>
            <a:r>
              <a:rPr lang="nl-NL" sz="2400" dirty="0" smtClean="0"/>
              <a:t> en niet verplicht.</a:t>
            </a:r>
          </a:p>
          <a:p>
            <a:pPr marL="514350" indent="-514350">
              <a:buNone/>
            </a:pPr>
            <a:endParaRPr lang="nl-NL" sz="2400" dirty="0" smtClean="0"/>
          </a:p>
          <a:p>
            <a:pPr marL="514350" indent="-514350">
              <a:buAutoNum type="arabicParenR"/>
            </a:pPr>
            <a:endParaRPr lang="nl-NL" sz="2400" dirty="0" smtClean="0"/>
          </a:p>
        </p:txBody>
      </p:sp>
    </p:spTree>
    <p:extLst>
      <p:ext uri="{BB962C8B-B14F-4D97-AF65-F5344CB8AC3E}">
        <p14:creationId xmlns=""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r>
              <a:rPr lang="nl-NL" sz="2400" b="1" u="sng" dirty="0" smtClean="0"/>
              <a:t>De aanbevelenswaardige zaken:</a:t>
            </a:r>
          </a:p>
          <a:p>
            <a:pPr marL="514350" indent="-514350">
              <a:buAutoNum type="arabicPeriod"/>
            </a:pPr>
            <a:r>
              <a:rPr lang="nl-NL" sz="2400" b="1" dirty="0" smtClean="0"/>
              <a:t>Het zeggen van </a:t>
            </a:r>
            <a:r>
              <a:rPr lang="nl-NL" sz="2400" b="1" i="1" dirty="0" err="1" smtClean="0"/>
              <a:t>Bismillaah</a:t>
            </a:r>
            <a:r>
              <a:rPr lang="nl-NL" sz="2400" b="1" dirty="0" smtClean="0"/>
              <a:t>.</a:t>
            </a:r>
          </a:p>
          <a:p>
            <a:pPr marL="514350" indent="-514350">
              <a:buAutoNum type="arabicPeriod"/>
            </a:pPr>
            <a:r>
              <a:rPr lang="nl-NL" sz="2400" b="1" dirty="0" smtClean="0"/>
              <a:t>De goede hoedanigheid.</a:t>
            </a:r>
          </a:p>
          <a:p>
            <a:pPr>
              <a:buFontTx/>
              <a:buChar char="-"/>
            </a:pPr>
            <a:r>
              <a:rPr lang="nl-NL" sz="2400" dirty="0" smtClean="0"/>
              <a:t>De goede hoedanigheid, zoals deze door </a:t>
            </a:r>
            <a:r>
              <a:rPr lang="nl-NL" sz="2400" i="1" dirty="0" err="1" smtClean="0"/>
              <a:t>al-Maalikiyyah</a:t>
            </a:r>
            <a:r>
              <a:rPr lang="nl-NL" sz="2400" i="1" dirty="0" smtClean="0"/>
              <a:t> </a:t>
            </a:r>
            <a:r>
              <a:rPr lang="nl-NL" sz="2400" dirty="0" smtClean="0"/>
              <a:t>wordt genoemd, komt niet voor in de </a:t>
            </a:r>
            <a:r>
              <a:rPr lang="nl-NL" sz="2400" dirty="0" err="1" smtClean="0"/>
              <a:t>Qor-aan</a:t>
            </a:r>
            <a:r>
              <a:rPr lang="nl-NL" sz="2400" dirty="0" smtClean="0"/>
              <a:t> of </a:t>
            </a:r>
            <a:r>
              <a:rPr lang="nl-NL" sz="2400" dirty="0" err="1" smtClean="0"/>
              <a:t>Soennah</a:t>
            </a:r>
            <a:r>
              <a:rPr lang="nl-NL" sz="2400" dirty="0" smtClean="0"/>
              <a:t>, noch in de uitspraken van de vrome voorgangers.</a:t>
            </a:r>
          </a:p>
          <a:p>
            <a:pPr>
              <a:buFontTx/>
              <a:buChar char="-"/>
            </a:pPr>
            <a:r>
              <a:rPr lang="nl-NL" sz="2400" dirty="0" smtClean="0"/>
              <a:t>Er bestaat daarentegen wel een Soennitische beschrijving!</a:t>
            </a:r>
          </a:p>
          <a:p>
            <a:pPr>
              <a:buFont typeface="Wingdings" pitchFamily="2" charset="2"/>
              <a:buChar char="§"/>
            </a:pPr>
            <a:r>
              <a:rPr lang="nl-NL" sz="2400" b="1" u="sng" dirty="0" smtClean="0"/>
              <a:t>De gebedstijden van degene die </a:t>
            </a:r>
            <a:r>
              <a:rPr lang="nl-NL" sz="2400" b="1" i="1" u="sng" dirty="0" err="1" smtClean="0"/>
              <a:t>at-Tayammoem</a:t>
            </a:r>
            <a:r>
              <a:rPr lang="nl-NL" sz="2400" b="1" u="sng" dirty="0" smtClean="0"/>
              <a:t> verricht.</a:t>
            </a:r>
          </a:p>
          <a:p>
            <a:pPr marL="514350" indent="-514350">
              <a:buAutoNum type="arabicParenR"/>
            </a:pPr>
            <a:r>
              <a:rPr lang="nl-NL" sz="2200" dirty="0" smtClean="0"/>
              <a:t>Degene die denkt dat de reden dat hij </a:t>
            </a:r>
            <a:r>
              <a:rPr lang="nl-NL" sz="2200" i="1" dirty="0" err="1" smtClean="0"/>
              <a:t>at-Tayammoem</a:t>
            </a:r>
            <a:r>
              <a:rPr lang="nl-NL" sz="2200" dirty="0" smtClean="0"/>
              <a:t> moet verrichten </a:t>
            </a:r>
            <a:r>
              <a:rPr lang="nl-NL" sz="2200" u="sng" dirty="0" smtClean="0"/>
              <a:t>hoogstwaarschijnlijk </a:t>
            </a:r>
            <a:r>
              <a:rPr lang="nl-NL" sz="2200" dirty="0" smtClean="0"/>
              <a:t>zal verdwijnen, voor hem is het aanbevolen om aan het einde van de gebedsperiode </a:t>
            </a:r>
            <a:r>
              <a:rPr lang="nl-NL" sz="2200" i="1" dirty="0" err="1" smtClean="0"/>
              <a:t>at-Tayammoem</a:t>
            </a:r>
            <a:r>
              <a:rPr lang="nl-NL" sz="2200" dirty="0" smtClean="0"/>
              <a:t> te verrichten.</a:t>
            </a:r>
          </a:p>
          <a:p>
            <a:pPr marL="514350" indent="-514350">
              <a:buAutoNum type="arabicParenR"/>
            </a:pPr>
            <a:r>
              <a:rPr lang="nl-NL" sz="2200" dirty="0" smtClean="0"/>
              <a:t>Degene die denkt dat de reden dat hij </a:t>
            </a:r>
            <a:r>
              <a:rPr lang="nl-NL" sz="2200" i="1" dirty="0" err="1" smtClean="0"/>
              <a:t>at-Tayammoem</a:t>
            </a:r>
            <a:r>
              <a:rPr lang="nl-NL" sz="2200" dirty="0" smtClean="0"/>
              <a:t> moet verrichten </a:t>
            </a:r>
            <a:r>
              <a:rPr lang="nl-NL" sz="2200" u="sng" dirty="0" smtClean="0"/>
              <a:t>hoogstwaarschijnlijk niet </a:t>
            </a:r>
            <a:r>
              <a:rPr lang="nl-NL" sz="2200" dirty="0" smtClean="0"/>
              <a:t>zal verdwijnen, voor hem is het aanbevolen om </a:t>
            </a:r>
            <a:r>
              <a:rPr lang="nl-NL" sz="2200" i="1" dirty="0" err="1" smtClean="0"/>
              <a:t>at-Tayammoem</a:t>
            </a:r>
            <a:r>
              <a:rPr lang="nl-NL" sz="2200" dirty="0" smtClean="0"/>
              <a:t> en het gebed te verrichten aan het begin van de gebedsperiode.</a:t>
            </a:r>
          </a:p>
          <a:p>
            <a:pPr marL="514350" indent="-514350">
              <a:buAutoNum type="arabicParenR"/>
            </a:pPr>
            <a:r>
              <a:rPr lang="nl-NL" sz="2200" dirty="0" smtClean="0"/>
              <a:t>Degene die </a:t>
            </a:r>
            <a:r>
              <a:rPr lang="nl-NL" sz="2200" u="sng" dirty="0" smtClean="0"/>
              <a:t>twijfelt</a:t>
            </a:r>
            <a:r>
              <a:rPr lang="nl-NL" sz="2200" dirty="0" smtClean="0"/>
              <a:t>, voor hem is het aanbevolen om halverwege de gebedsperiode </a:t>
            </a:r>
            <a:r>
              <a:rPr lang="nl-NL" sz="2200" i="1" dirty="0" err="1" smtClean="0"/>
              <a:t>at-Tayammoem</a:t>
            </a:r>
            <a:r>
              <a:rPr lang="nl-NL" sz="2200" dirty="0" smtClean="0"/>
              <a:t> te verrichten.</a:t>
            </a:r>
          </a:p>
          <a:p>
            <a:pPr>
              <a:buNone/>
            </a:pPr>
            <a:endParaRPr lang="nl-NL" sz="2400" dirty="0" smtClean="0"/>
          </a:p>
          <a:p>
            <a:pPr>
              <a:buNone/>
            </a:pPr>
            <a:r>
              <a:rPr lang="nl-NL" sz="2400" dirty="0" smtClean="0"/>
              <a:t> </a:t>
            </a:r>
          </a:p>
          <a:p>
            <a:pPr>
              <a:buNone/>
            </a:pPr>
            <a:endParaRPr lang="nl-NL" sz="2400" dirty="0" smtClean="0"/>
          </a:p>
          <a:p>
            <a:endParaRPr lang="nl-NL" sz="2400" dirty="0" smtClean="0"/>
          </a:p>
          <a:p>
            <a:pPr marL="514350" indent="-514350">
              <a:buNone/>
            </a:pPr>
            <a:endParaRPr lang="nl-NL" sz="2400" dirty="0" smtClean="0"/>
          </a:p>
          <a:p>
            <a:pPr marL="514350" indent="-514350">
              <a:buAutoNum type="arabicParenR"/>
            </a:pPr>
            <a:endParaRPr lang="nl-NL" sz="2400" dirty="0" smtClean="0"/>
          </a:p>
        </p:txBody>
      </p:sp>
    </p:spTree>
    <p:extLst>
      <p:ext uri="{BB962C8B-B14F-4D97-AF65-F5344CB8AC3E}">
        <p14:creationId xmlns=""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nl-NL" sz="2400" dirty="0" smtClean="0"/>
          </a:p>
          <a:p>
            <a:r>
              <a:rPr lang="nl-NL" b="1" u="sng" dirty="0" smtClean="0"/>
              <a:t>De </a:t>
            </a:r>
            <a:r>
              <a:rPr lang="nl-NL" b="1" u="sng" dirty="0" err="1" smtClean="0"/>
              <a:t>verbrekers</a:t>
            </a:r>
            <a:r>
              <a:rPr lang="nl-NL" b="1" u="sng" dirty="0" smtClean="0"/>
              <a:t> van </a:t>
            </a:r>
            <a:r>
              <a:rPr lang="nl-NL" b="1" i="1" u="sng" dirty="0" err="1" smtClean="0"/>
              <a:t>at-Tayammoem</a:t>
            </a:r>
            <a:r>
              <a:rPr lang="nl-NL" b="1" u="sng" dirty="0" smtClean="0"/>
              <a:t>.</a:t>
            </a:r>
          </a:p>
          <a:p>
            <a:pPr>
              <a:buFontTx/>
              <a:buChar char="-"/>
            </a:pPr>
            <a:r>
              <a:rPr lang="nl-NL" dirty="0" smtClean="0"/>
              <a:t>Alle </a:t>
            </a:r>
            <a:r>
              <a:rPr lang="nl-NL" dirty="0" err="1" smtClean="0"/>
              <a:t>verbrekers</a:t>
            </a:r>
            <a:r>
              <a:rPr lang="nl-NL" dirty="0" smtClean="0"/>
              <a:t> van de kleine wassing zijn tegelijkertijd de </a:t>
            </a:r>
            <a:r>
              <a:rPr lang="nl-NL" dirty="0" err="1" smtClean="0"/>
              <a:t>verbrekers</a:t>
            </a:r>
            <a:r>
              <a:rPr lang="nl-NL" dirty="0" smtClean="0"/>
              <a:t> van </a:t>
            </a:r>
            <a:r>
              <a:rPr lang="nl-NL" i="1" dirty="0" err="1" smtClean="0"/>
              <a:t>at-Tayammoem</a:t>
            </a:r>
            <a:r>
              <a:rPr lang="nl-NL" dirty="0" smtClean="0"/>
              <a:t>, aangevuld met het verdwijnen van de reden(en) waarom een persoon </a:t>
            </a:r>
            <a:r>
              <a:rPr lang="nl-NL" i="1" dirty="0" err="1" smtClean="0"/>
              <a:t>at-Tayammoem</a:t>
            </a:r>
            <a:r>
              <a:rPr lang="nl-NL" dirty="0" smtClean="0"/>
              <a:t> deed.</a:t>
            </a:r>
          </a:p>
          <a:p>
            <a:pPr>
              <a:buFontTx/>
              <a:buChar char="-"/>
            </a:pPr>
            <a:r>
              <a:rPr lang="nl-NL" dirty="0" smtClean="0"/>
              <a:t>Als een persoon </a:t>
            </a:r>
            <a:r>
              <a:rPr lang="nl-NL" i="1" dirty="0" err="1" smtClean="0"/>
              <a:t>at-Tayammoem</a:t>
            </a:r>
            <a:r>
              <a:rPr lang="nl-NL" dirty="0" smtClean="0"/>
              <a:t> doet wegens ziekte waarna een persoon komt te genezen, dan komt de geldigheid van </a:t>
            </a:r>
            <a:r>
              <a:rPr lang="nl-NL" i="1" dirty="0" err="1" smtClean="0"/>
              <a:t>at-Tayammoem</a:t>
            </a:r>
            <a:r>
              <a:rPr lang="nl-NL" dirty="0" smtClean="0"/>
              <a:t> te vervallen op het moment van genezing.</a:t>
            </a:r>
          </a:p>
          <a:p>
            <a:pPr>
              <a:buFontTx/>
              <a:buChar char="-"/>
            </a:pPr>
            <a:r>
              <a:rPr lang="nl-NL" dirty="0" smtClean="0"/>
              <a:t>Als een persoon </a:t>
            </a:r>
            <a:r>
              <a:rPr lang="nl-NL" i="1" dirty="0" err="1" smtClean="0"/>
              <a:t>at-Tayammoem</a:t>
            </a:r>
            <a:r>
              <a:rPr lang="nl-NL" dirty="0" smtClean="0"/>
              <a:t> doet omdat hij bang is ziek te worden op het moment dat hij water gebruikt, dan komt de geldigheid van </a:t>
            </a:r>
            <a:r>
              <a:rPr lang="nl-NL" i="1" dirty="0" err="1" smtClean="0"/>
              <a:t>at-Tayammoem</a:t>
            </a:r>
            <a:r>
              <a:rPr lang="nl-NL" dirty="0" smtClean="0"/>
              <a:t> te vervallen op het moment dat deze angst verdwijnt.</a:t>
            </a:r>
          </a:p>
          <a:p>
            <a:pPr>
              <a:buFontTx/>
              <a:buChar char="-"/>
            </a:pPr>
            <a:r>
              <a:rPr lang="nl-NL" dirty="0" smtClean="0"/>
              <a:t>Als een persoon </a:t>
            </a:r>
            <a:r>
              <a:rPr lang="nl-NL" i="1" dirty="0" err="1" smtClean="0"/>
              <a:t>at-Tayammoem</a:t>
            </a:r>
            <a:r>
              <a:rPr lang="nl-NL" dirty="0" smtClean="0"/>
              <a:t> deed wegens het ontbreken van water, dan komt de geldigheid van </a:t>
            </a:r>
            <a:r>
              <a:rPr lang="nl-NL" i="1" dirty="0" err="1" smtClean="0"/>
              <a:t>at-Tayammoem</a:t>
            </a:r>
            <a:r>
              <a:rPr lang="nl-NL" dirty="0" smtClean="0"/>
              <a:t> te vervallen op het moment dat men water vindt.</a:t>
            </a:r>
          </a:p>
          <a:p>
            <a:pPr>
              <a:buFontTx/>
              <a:buChar char="-"/>
            </a:pPr>
            <a:endParaRPr lang="nl-NL" dirty="0" smtClean="0"/>
          </a:p>
          <a:p>
            <a:endParaRPr lang="nl-NL" sz="2400" dirty="0" smtClean="0"/>
          </a:p>
          <a:p>
            <a:pPr>
              <a:buNone/>
            </a:pPr>
            <a:endParaRPr lang="nl-NL" sz="2400" dirty="0" smtClean="0"/>
          </a:p>
          <a:p>
            <a:pPr>
              <a:buNone/>
            </a:pPr>
            <a:r>
              <a:rPr lang="nl-NL" sz="2400" dirty="0" smtClean="0"/>
              <a:t> </a:t>
            </a:r>
          </a:p>
          <a:p>
            <a:pPr>
              <a:buNone/>
            </a:pPr>
            <a:endParaRPr lang="nl-NL" sz="2400" dirty="0" smtClean="0"/>
          </a:p>
          <a:p>
            <a:endParaRPr lang="nl-NL" sz="2400" dirty="0" smtClean="0"/>
          </a:p>
          <a:p>
            <a:pPr marL="514350" indent="-514350">
              <a:buNone/>
            </a:pPr>
            <a:endParaRPr lang="nl-NL" sz="2400" dirty="0" smtClean="0"/>
          </a:p>
          <a:p>
            <a:pPr marL="514350" indent="-514350">
              <a:buAutoNum type="arabicParenR"/>
            </a:pPr>
            <a:endParaRPr lang="nl-NL" sz="2400" dirty="0" smtClean="0"/>
          </a:p>
        </p:txBody>
      </p:sp>
    </p:spTree>
    <p:extLst>
      <p:ext uri="{BB962C8B-B14F-4D97-AF65-F5344CB8AC3E}">
        <p14:creationId xmlns=""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wipe(down)">
                                      <p:cBhvr>
                                        <p:cTn id="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1900</Words>
  <Application>Microsoft Office PowerPoint</Application>
  <PresentationFormat>Diavoorstelling (4:3)</PresentationFormat>
  <Paragraphs>124</Paragraphs>
  <Slides>12</Slides>
  <Notes>11</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Flow</vt:lpstr>
      <vt:lpstr>Uitleg al-Moershid al-Moe’ien (ibn ‘Aashir)</vt:lpstr>
      <vt:lpstr>Dia 2</vt:lpstr>
      <vt:lpstr>Dia 3</vt:lpstr>
      <vt:lpstr>Dia 4</vt:lpstr>
      <vt:lpstr>Dia 5</vt:lpstr>
      <vt:lpstr>Dia 6</vt:lpstr>
      <vt:lpstr>Dia 7</vt:lpstr>
      <vt:lpstr>Dia 8</vt:lpstr>
      <vt:lpstr>Dia 9</vt:lpstr>
      <vt:lpstr>Dia 10</vt:lpstr>
      <vt:lpstr>Dia 11</vt:lpstr>
      <vt:lpstr>Dia 12</vt:lpstr>
    </vt:vector>
  </TitlesOfParts>
  <Company>Atos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 Islam:</dc:title>
  <dc:creator>Akka, Youssef</dc:creator>
  <cp:lastModifiedBy>Aboe Dardaa-e</cp:lastModifiedBy>
  <cp:revision>462</cp:revision>
  <dcterms:created xsi:type="dcterms:W3CDTF">2015-09-07T14:47:38Z</dcterms:created>
  <dcterms:modified xsi:type="dcterms:W3CDTF">2016-10-18T09:05:09Z</dcterms:modified>
</cp:coreProperties>
</file>