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77" r:id="rId3"/>
    <p:sldId id="278" r:id="rId4"/>
    <p:sldId id="279" r:id="rId5"/>
    <p:sldId id="280" r:id="rId6"/>
    <p:sldId id="281" r:id="rId7"/>
    <p:sldId id="282" r:id="rId8"/>
    <p:sldId id="283" r:id="rId9"/>
    <p:sldId id="284" r:id="rId10"/>
    <p:sldId id="285" r:id="rId11"/>
    <p:sldId id="286" r:id="rId12"/>
    <p:sldId id="287" r:id="rId13"/>
    <p:sldId id="288" r:id="rId14"/>
    <p:sldId id="289" r:id="rId15"/>
    <p:sldId id="290" r:id="rId16"/>
    <p:sldId id="291" r:id="rId17"/>
    <p:sldId id="292" r:id="rId18"/>
    <p:sldId id="29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2" autoAdjust="0"/>
    <p:restoredTop sz="94660"/>
  </p:normalViewPr>
  <p:slideViewPr>
    <p:cSldViewPr>
      <p:cViewPr varScale="1">
        <p:scale>
          <a:sx n="83" d="100"/>
          <a:sy n="83" d="100"/>
        </p:scale>
        <p:origin x="-1454"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59BFBD-4A03-4D5A-98FF-AB7158600ED5}" type="datetimeFigureOut">
              <a:rPr lang="nl-NL" smtClean="0"/>
              <a:pPr/>
              <a:t>14-1-2020</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D58910-631C-47AC-A6F0-662F2AF31877}" type="slidenum">
              <a:rPr lang="nl-NL" smtClean="0"/>
              <a:pPr/>
              <a:t>‹nr.›</a:t>
            </a:fld>
            <a:endParaRPr lang="nl-NL"/>
          </a:p>
        </p:txBody>
      </p:sp>
    </p:spTree>
    <p:extLst>
      <p:ext uri="{BB962C8B-B14F-4D97-AF65-F5344CB8AC3E}">
        <p14:creationId xmlns:p14="http://schemas.microsoft.com/office/powerpoint/2010/main" val="41773550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69D58910-631C-47AC-A6F0-662F2AF31877}" type="slidenum">
              <a:rPr lang="nl-NL" smtClean="0"/>
              <a:pPr/>
              <a:t>2</a:t>
            </a:fld>
            <a:endParaRPr lang="nl-NL"/>
          </a:p>
        </p:txBody>
      </p:sp>
    </p:spTree>
    <p:extLst>
      <p:ext uri="{BB962C8B-B14F-4D97-AF65-F5344CB8AC3E}">
        <p14:creationId xmlns:p14="http://schemas.microsoft.com/office/powerpoint/2010/main" val="29621831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69D58910-631C-47AC-A6F0-662F2AF31877}" type="slidenum">
              <a:rPr lang="nl-NL" smtClean="0"/>
              <a:pPr/>
              <a:t>11</a:t>
            </a:fld>
            <a:endParaRPr lang="nl-NL"/>
          </a:p>
        </p:txBody>
      </p:sp>
    </p:spTree>
    <p:extLst>
      <p:ext uri="{BB962C8B-B14F-4D97-AF65-F5344CB8AC3E}">
        <p14:creationId xmlns:p14="http://schemas.microsoft.com/office/powerpoint/2010/main" val="29621831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69D58910-631C-47AC-A6F0-662F2AF31877}" type="slidenum">
              <a:rPr lang="nl-NL" smtClean="0"/>
              <a:pPr/>
              <a:t>12</a:t>
            </a:fld>
            <a:endParaRPr lang="nl-NL"/>
          </a:p>
        </p:txBody>
      </p:sp>
    </p:spTree>
    <p:extLst>
      <p:ext uri="{BB962C8B-B14F-4D97-AF65-F5344CB8AC3E}">
        <p14:creationId xmlns:p14="http://schemas.microsoft.com/office/powerpoint/2010/main" val="29621831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69D58910-631C-47AC-A6F0-662F2AF31877}" type="slidenum">
              <a:rPr lang="nl-NL" smtClean="0"/>
              <a:pPr/>
              <a:t>13</a:t>
            </a:fld>
            <a:endParaRPr lang="nl-NL"/>
          </a:p>
        </p:txBody>
      </p:sp>
    </p:spTree>
    <p:extLst>
      <p:ext uri="{BB962C8B-B14F-4D97-AF65-F5344CB8AC3E}">
        <p14:creationId xmlns:p14="http://schemas.microsoft.com/office/powerpoint/2010/main" val="29621831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69D58910-631C-47AC-A6F0-662F2AF31877}" type="slidenum">
              <a:rPr lang="nl-NL" smtClean="0"/>
              <a:pPr/>
              <a:t>14</a:t>
            </a:fld>
            <a:endParaRPr lang="nl-NL"/>
          </a:p>
        </p:txBody>
      </p:sp>
    </p:spTree>
    <p:extLst>
      <p:ext uri="{BB962C8B-B14F-4D97-AF65-F5344CB8AC3E}">
        <p14:creationId xmlns:p14="http://schemas.microsoft.com/office/powerpoint/2010/main" val="29621831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69D58910-631C-47AC-A6F0-662F2AF31877}" type="slidenum">
              <a:rPr lang="nl-NL" smtClean="0"/>
              <a:pPr/>
              <a:t>15</a:t>
            </a:fld>
            <a:endParaRPr lang="nl-NL"/>
          </a:p>
        </p:txBody>
      </p:sp>
    </p:spTree>
    <p:extLst>
      <p:ext uri="{BB962C8B-B14F-4D97-AF65-F5344CB8AC3E}">
        <p14:creationId xmlns:p14="http://schemas.microsoft.com/office/powerpoint/2010/main" val="29621831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69D58910-631C-47AC-A6F0-662F2AF31877}" type="slidenum">
              <a:rPr lang="nl-NL" smtClean="0"/>
              <a:pPr/>
              <a:t>16</a:t>
            </a:fld>
            <a:endParaRPr lang="nl-NL"/>
          </a:p>
        </p:txBody>
      </p:sp>
    </p:spTree>
    <p:extLst>
      <p:ext uri="{BB962C8B-B14F-4D97-AF65-F5344CB8AC3E}">
        <p14:creationId xmlns:p14="http://schemas.microsoft.com/office/powerpoint/2010/main" val="29621831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69D58910-631C-47AC-A6F0-662F2AF31877}" type="slidenum">
              <a:rPr lang="nl-NL" smtClean="0"/>
              <a:pPr/>
              <a:t>17</a:t>
            </a:fld>
            <a:endParaRPr lang="nl-NL"/>
          </a:p>
        </p:txBody>
      </p:sp>
    </p:spTree>
    <p:extLst>
      <p:ext uri="{BB962C8B-B14F-4D97-AF65-F5344CB8AC3E}">
        <p14:creationId xmlns:p14="http://schemas.microsoft.com/office/powerpoint/2010/main" val="29621831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69D58910-631C-47AC-A6F0-662F2AF31877}" type="slidenum">
              <a:rPr lang="nl-NL" smtClean="0"/>
              <a:pPr/>
              <a:t>18</a:t>
            </a:fld>
            <a:endParaRPr lang="nl-NL"/>
          </a:p>
        </p:txBody>
      </p:sp>
    </p:spTree>
    <p:extLst>
      <p:ext uri="{BB962C8B-B14F-4D97-AF65-F5344CB8AC3E}">
        <p14:creationId xmlns:p14="http://schemas.microsoft.com/office/powerpoint/2010/main" val="29621831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69D58910-631C-47AC-A6F0-662F2AF31877}" type="slidenum">
              <a:rPr lang="nl-NL" smtClean="0"/>
              <a:pPr/>
              <a:t>3</a:t>
            </a:fld>
            <a:endParaRPr lang="nl-NL"/>
          </a:p>
        </p:txBody>
      </p:sp>
    </p:spTree>
    <p:extLst>
      <p:ext uri="{BB962C8B-B14F-4D97-AF65-F5344CB8AC3E}">
        <p14:creationId xmlns:p14="http://schemas.microsoft.com/office/powerpoint/2010/main" val="29621831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69D58910-631C-47AC-A6F0-662F2AF31877}" type="slidenum">
              <a:rPr lang="nl-NL" smtClean="0"/>
              <a:pPr/>
              <a:t>4</a:t>
            </a:fld>
            <a:endParaRPr lang="nl-NL"/>
          </a:p>
        </p:txBody>
      </p:sp>
    </p:spTree>
    <p:extLst>
      <p:ext uri="{BB962C8B-B14F-4D97-AF65-F5344CB8AC3E}">
        <p14:creationId xmlns:p14="http://schemas.microsoft.com/office/powerpoint/2010/main" val="29621831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69D58910-631C-47AC-A6F0-662F2AF31877}" type="slidenum">
              <a:rPr lang="nl-NL" smtClean="0"/>
              <a:pPr/>
              <a:t>5</a:t>
            </a:fld>
            <a:endParaRPr lang="nl-NL"/>
          </a:p>
        </p:txBody>
      </p:sp>
    </p:spTree>
    <p:extLst>
      <p:ext uri="{BB962C8B-B14F-4D97-AF65-F5344CB8AC3E}">
        <p14:creationId xmlns:p14="http://schemas.microsoft.com/office/powerpoint/2010/main" val="29621831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69D58910-631C-47AC-A6F0-662F2AF31877}" type="slidenum">
              <a:rPr lang="nl-NL" smtClean="0"/>
              <a:pPr/>
              <a:t>6</a:t>
            </a:fld>
            <a:endParaRPr lang="nl-NL"/>
          </a:p>
        </p:txBody>
      </p:sp>
    </p:spTree>
    <p:extLst>
      <p:ext uri="{BB962C8B-B14F-4D97-AF65-F5344CB8AC3E}">
        <p14:creationId xmlns:p14="http://schemas.microsoft.com/office/powerpoint/2010/main" val="29621831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69D58910-631C-47AC-A6F0-662F2AF31877}" type="slidenum">
              <a:rPr lang="nl-NL" smtClean="0"/>
              <a:pPr/>
              <a:t>7</a:t>
            </a:fld>
            <a:endParaRPr lang="nl-NL"/>
          </a:p>
        </p:txBody>
      </p:sp>
    </p:spTree>
    <p:extLst>
      <p:ext uri="{BB962C8B-B14F-4D97-AF65-F5344CB8AC3E}">
        <p14:creationId xmlns:p14="http://schemas.microsoft.com/office/powerpoint/2010/main" val="29621831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69D58910-631C-47AC-A6F0-662F2AF31877}" type="slidenum">
              <a:rPr lang="nl-NL" smtClean="0"/>
              <a:pPr/>
              <a:t>8</a:t>
            </a:fld>
            <a:endParaRPr lang="nl-NL"/>
          </a:p>
        </p:txBody>
      </p:sp>
    </p:spTree>
    <p:extLst>
      <p:ext uri="{BB962C8B-B14F-4D97-AF65-F5344CB8AC3E}">
        <p14:creationId xmlns:p14="http://schemas.microsoft.com/office/powerpoint/2010/main" val="29621831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69D58910-631C-47AC-A6F0-662F2AF31877}" type="slidenum">
              <a:rPr lang="nl-NL" smtClean="0"/>
              <a:pPr/>
              <a:t>9</a:t>
            </a:fld>
            <a:endParaRPr lang="nl-NL"/>
          </a:p>
        </p:txBody>
      </p:sp>
    </p:spTree>
    <p:extLst>
      <p:ext uri="{BB962C8B-B14F-4D97-AF65-F5344CB8AC3E}">
        <p14:creationId xmlns:p14="http://schemas.microsoft.com/office/powerpoint/2010/main" val="29621831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69D58910-631C-47AC-A6F0-662F2AF31877}" type="slidenum">
              <a:rPr lang="nl-NL" smtClean="0"/>
              <a:pPr/>
              <a:t>10</a:t>
            </a:fld>
            <a:endParaRPr lang="nl-NL"/>
          </a:p>
        </p:txBody>
      </p:sp>
    </p:spTree>
    <p:extLst>
      <p:ext uri="{BB962C8B-B14F-4D97-AF65-F5344CB8AC3E}">
        <p14:creationId xmlns:p14="http://schemas.microsoft.com/office/powerpoint/2010/main" val="29621831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CE242AD6-C383-42F4-80EC-C7858C5E483E}" type="datetimeFigureOut">
              <a:rPr lang="en-US" smtClean="0"/>
              <a:pPr/>
              <a:t>1/14/2020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1BF57E7B-61AB-4710-B5D9-B2FF6C386E5E}" type="slidenum">
              <a:rPr lang="en-US" smtClean="0"/>
              <a:pPr/>
              <a:t>‹nr.›</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E242AD6-C383-42F4-80EC-C7858C5E483E}" type="datetimeFigureOut">
              <a:rPr lang="en-US" smtClean="0"/>
              <a:pPr/>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F57E7B-61AB-4710-B5D9-B2FF6C386E5E}" type="slidenum">
              <a:rPr lang="en-US" smtClean="0"/>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E242AD6-C383-42F4-80EC-C7858C5E483E}" type="datetimeFigureOut">
              <a:rPr lang="en-US" smtClean="0"/>
              <a:pPr/>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F57E7B-61AB-4710-B5D9-B2FF6C386E5E}" type="slidenum">
              <a:rPr lang="en-US" smtClean="0"/>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E242AD6-C383-42F4-80EC-C7858C5E483E}" type="datetimeFigureOut">
              <a:rPr lang="en-US" smtClean="0"/>
              <a:pPr/>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F57E7B-61AB-4710-B5D9-B2FF6C386E5E}" type="slidenum">
              <a:rPr lang="en-US" smtClean="0"/>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CE242AD6-C383-42F4-80EC-C7858C5E483E}" type="datetimeFigureOut">
              <a:rPr lang="en-US" smtClean="0"/>
              <a:pPr/>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F57E7B-61AB-4710-B5D9-B2FF6C386E5E}" type="slidenum">
              <a:rPr lang="en-US" smtClean="0"/>
              <a:pPr/>
              <a:t>‹nr.›</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E242AD6-C383-42F4-80EC-C7858C5E483E}" type="datetimeFigureOut">
              <a:rPr lang="en-US" smtClean="0"/>
              <a:pPr/>
              <a:t>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F57E7B-61AB-4710-B5D9-B2FF6C386E5E}" type="slidenum">
              <a:rPr lang="en-US" smtClean="0"/>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CE242AD6-C383-42F4-80EC-C7858C5E483E}" type="datetimeFigureOut">
              <a:rPr lang="en-US" smtClean="0"/>
              <a:pPr/>
              <a:t>1/14/2020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F57E7B-61AB-4710-B5D9-B2FF6C386E5E}" type="slidenum">
              <a:rPr lang="en-US" smtClean="0"/>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CE242AD6-C383-42F4-80EC-C7858C5E483E}" type="datetimeFigureOut">
              <a:rPr lang="en-US" smtClean="0"/>
              <a:pPr/>
              <a:t>1/14/2020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F57E7B-61AB-4710-B5D9-B2FF6C386E5E}" type="slidenum">
              <a:rPr lang="en-US" smtClean="0"/>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242AD6-C383-42F4-80EC-C7858C5E483E}" type="datetimeFigureOut">
              <a:rPr lang="en-US" smtClean="0"/>
              <a:pPr/>
              <a:t>1/14/2020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F57E7B-61AB-4710-B5D9-B2FF6C386E5E}" type="slidenum">
              <a:rPr lang="en-US" smtClean="0"/>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E242AD6-C383-42F4-80EC-C7858C5E483E}" type="datetimeFigureOut">
              <a:rPr lang="en-US" smtClean="0"/>
              <a:pPr/>
              <a:t>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F57E7B-61AB-4710-B5D9-B2FF6C386E5E}" type="slidenum">
              <a:rPr lang="en-US" smtClean="0"/>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CE242AD6-C383-42F4-80EC-C7858C5E483E}" type="datetimeFigureOut">
              <a:rPr lang="en-US" smtClean="0"/>
              <a:pPr/>
              <a:t>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1BF57E7B-61AB-4710-B5D9-B2FF6C386E5E}" type="slidenum">
              <a:rPr lang="en-US" smtClean="0"/>
              <a:pPr/>
              <a:t>‹nr.›</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E242AD6-C383-42F4-80EC-C7858C5E483E}" type="datetimeFigureOut">
              <a:rPr lang="en-US" smtClean="0"/>
              <a:pPr/>
              <a:t>1/14/2020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BF57E7B-61AB-4710-B5D9-B2FF6C386E5E}" type="slidenum">
              <a:rPr lang="en-US" smtClean="0"/>
              <a:pPr/>
              <a:t>‹nr.›</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err="1"/>
              <a:t>Uitleg</a:t>
            </a:r>
            <a:r>
              <a:rPr lang="en-US" dirty="0"/>
              <a:t> al-</a:t>
            </a:r>
            <a:r>
              <a:rPr lang="en-US" dirty="0" err="1"/>
              <a:t>Moershid</a:t>
            </a:r>
            <a:r>
              <a:rPr lang="en-US" dirty="0"/>
              <a:t> al-</a:t>
            </a:r>
            <a:r>
              <a:rPr lang="en-US" dirty="0" err="1"/>
              <a:t>Moe’ien</a:t>
            </a:r>
            <a:r>
              <a:rPr lang="en-US" dirty="0"/>
              <a:t> (</a:t>
            </a:r>
            <a:r>
              <a:rPr lang="en-US" dirty="0" err="1"/>
              <a:t>ibn</a:t>
            </a:r>
            <a:r>
              <a:rPr lang="en-US" dirty="0"/>
              <a:t> ‘</a:t>
            </a:r>
            <a:r>
              <a:rPr lang="en-US" dirty="0" err="1"/>
              <a:t>Aashir</a:t>
            </a:r>
            <a:r>
              <a:rPr lang="en-US" dirty="0"/>
              <a:t>)</a:t>
            </a:r>
          </a:p>
        </p:txBody>
      </p:sp>
      <p:sp>
        <p:nvSpPr>
          <p:cNvPr id="3" name="Subtitle 2"/>
          <p:cNvSpPr>
            <a:spLocks noGrp="1"/>
          </p:cNvSpPr>
          <p:nvPr>
            <p:ph type="subTitle" idx="1"/>
          </p:nvPr>
        </p:nvSpPr>
        <p:spPr>
          <a:xfrm>
            <a:off x="533400" y="3228536"/>
            <a:ext cx="7854696" cy="2576728"/>
          </a:xfrm>
        </p:spPr>
        <p:txBody>
          <a:bodyPr/>
          <a:lstStyle/>
          <a:p>
            <a:pPr algn="ctr"/>
            <a:r>
              <a:rPr lang="en-US" dirty="0"/>
              <a:t>LES </a:t>
            </a:r>
            <a:r>
              <a:rPr lang="en-US" dirty="0" smtClean="0"/>
              <a:t>13</a:t>
            </a:r>
            <a:endParaRPr lang="en-US" dirty="0"/>
          </a:p>
          <a:p>
            <a:pPr algn="ctr"/>
            <a:r>
              <a:rPr lang="nl-NL" dirty="0"/>
              <a:t>As-</a:t>
            </a:r>
            <a:r>
              <a:rPr lang="nl-NL" dirty="0" err="1"/>
              <a:t>Salaah</a:t>
            </a:r>
            <a:r>
              <a:rPr lang="nl-NL" dirty="0"/>
              <a:t> </a:t>
            </a:r>
            <a:r>
              <a:rPr lang="nl-NL" dirty="0">
                <a:sym typeface="Wingdings" pitchFamily="2" charset="2"/>
              </a:rPr>
              <a:t> </a:t>
            </a:r>
            <a:r>
              <a:rPr lang="nl-NL" i="1" dirty="0" err="1" smtClean="0">
                <a:sym typeface="Wingdings" pitchFamily="2" charset="2"/>
              </a:rPr>
              <a:t>Soedjoed</a:t>
            </a:r>
            <a:r>
              <a:rPr lang="nl-NL" i="1" dirty="0" smtClean="0">
                <a:sym typeface="Wingdings" pitchFamily="2" charset="2"/>
              </a:rPr>
              <a:t> as-</a:t>
            </a:r>
            <a:r>
              <a:rPr lang="nl-NL" i="1" dirty="0" err="1" smtClean="0">
                <a:sym typeface="Wingdings" pitchFamily="2" charset="2"/>
              </a:rPr>
              <a:t>Sahw</a:t>
            </a:r>
            <a:endParaRPr lang="nl-NL" dirty="0"/>
          </a:p>
          <a:p>
            <a:endParaRPr lang="en-US" dirty="0"/>
          </a:p>
        </p:txBody>
      </p:sp>
    </p:spTree>
    <p:extLst>
      <p:ext uri="{BB962C8B-B14F-4D97-AF65-F5344CB8AC3E}">
        <p14:creationId xmlns:p14="http://schemas.microsoft.com/office/powerpoint/2010/main" val="13614347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pPr>
              <a:buFont typeface="Wingdings" panose="05000000000000000000" pitchFamily="2" charset="2"/>
              <a:buChar char="§"/>
            </a:pPr>
            <a:endParaRPr lang="nl-NL" sz="3200" dirty="0"/>
          </a:p>
          <a:p>
            <a:pPr>
              <a:buFont typeface="Wingdings" panose="05000000000000000000" pitchFamily="2" charset="2"/>
              <a:buChar char="§"/>
            </a:pPr>
            <a:r>
              <a:rPr lang="nl-NL" sz="2400" b="1" dirty="0" smtClean="0"/>
              <a:t>Vraag 1: </a:t>
            </a:r>
            <a:r>
              <a:rPr lang="nl-NL" sz="2400" dirty="0" smtClean="0"/>
              <a:t>Een persoon vergeet de 1</a:t>
            </a:r>
            <a:r>
              <a:rPr lang="nl-NL" sz="2400" baseline="30000" dirty="0" smtClean="0"/>
              <a:t>e</a:t>
            </a:r>
            <a:r>
              <a:rPr lang="nl-NL" sz="2400" dirty="0" smtClean="0"/>
              <a:t> at-</a:t>
            </a:r>
            <a:r>
              <a:rPr lang="nl-NL" sz="2400" dirty="0" err="1" smtClean="0"/>
              <a:t>Tashahhoed</a:t>
            </a:r>
            <a:r>
              <a:rPr lang="nl-NL" sz="2400" dirty="0" smtClean="0"/>
              <a:t> in </a:t>
            </a:r>
            <a:r>
              <a:rPr lang="nl-NL" sz="2400" dirty="0" err="1" smtClean="0"/>
              <a:t>Salaat</a:t>
            </a:r>
            <a:r>
              <a:rPr lang="nl-NL" sz="2400" dirty="0" smtClean="0"/>
              <a:t> </a:t>
            </a:r>
            <a:r>
              <a:rPr lang="nl-NL" sz="2400" dirty="0" err="1" smtClean="0"/>
              <a:t>adh-Dhohr</a:t>
            </a:r>
            <a:r>
              <a:rPr lang="nl-NL" sz="2400" dirty="0" smtClean="0"/>
              <a:t>. Wat te doen?</a:t>
            </a:r>
          </a:p>
          <a:p>
            <a:pPr>
              <a:buFont typeface="Wingdings" panose="05000000000000000000" pitchFamily="2" charset="2"/>
              <a:buChar char="ü"/>
            </a:pPr>
            <a:r>
              <a:rPr lang="nl-NL" sz="2400" b="1" u="sng" dirty="0" smtClean="0"/>
              <a:t>Antwoord:</a:t>
            </a:r>
            <a:r>
              <a:rPr lang="nl-NL" sz="2400" b="1" dirty="0" smtClean="0"/>
              <a:t> </a:t>
            </a:r>
            <a:r>
              <a:rPr lang="nl-NL" sz="2400" dirty="0" smtClean="0"/>
              <a:t>Als je al staat (d.w.z. met de handen van de grond af bent) dan mag je niet meer terug gaan. Je maakt het gebed af en doet de </a:t>
            </a:r>
            <a:r>
              <a:rPr lang="nl-NL" sz="2400" i="1" dirty="0" err="1" smtClean="0"/>
              <a:t>Soedjoed</a:t>
            </a:r>
            <a:r>
              <a:rPr lang="nl-NL" sz="2400" i="1" dirty="0" smtClean="0"/>
              <a:t> as-</a:t>
            </a:r>
            <a:r>
              <a:rPr lang="nl-NL" sz="2400" i="1" dirty="0" err="1" smtClean="0"/>
              <a:t>Sahw</a:t>
            </a:r>
            <a:r>
              <a:rPr lang="nl-NL" sz="2400" i="1" dirty="0" smtClean="0"/>
              <a:t> </a:t>
            </a:r>
            <a:r>
              <a:rPr lang="nl-NL" sz="2400" dirty="0" smtClean="0"/>
              <a:t>VOOR de </a:t>
            </a:r>
            <a:r>
              <a:rPr lang="nl-NL" sz="2400" i="1" dirty="0" err="1" smtClean="0"/>
              <a:t>Tasliem</a:t>
            </a:r>
            <a:r>
              <a:rPr lang="nl-NL" sz="2400" i="1" dirty="0"/>
              <a:t> </a:t>
            </a:r>
            <a:r>
              <a:rPr lang="nl-NL" sz="2400" dirty="0" smtClean="0"/>
              <a:t>aangezien je een </a:t>
            </a:r>
            <a:r>
              <a:rPr lang="nl-NL" sz="2400" i="1" dirty="0" err="1" smtClean="0"/>
              <a:t>Soennah</a:t>
            </a:r>
            <a:r>
              <a:rPr lang="nl-NL" sz="2400" i="1" dirty="0" smtClean="0"/>
              <a:t> mo-</a:t>
            </a:r>
            <a:r>
              <a:rPr lang="nl-NL" sz="2400" i="1" dirty="0" err="1" smtClean="0"/>
              <a:t>akkadah</a:t>
            </a:r>
            <a:r>
              <a:rPr lang="nl-NL" sz="2400" i="1" dirty="0" smtClean="0"/>
              <a:t> </a:t>
            </a:r>
            <a:r>
              <a:rPr lang="nl-NL" sz="2400" dirty="0" smtClean="0"/>
              <a:t>mist</a:t>
            </a:r>
            <a:r>
              <a:rPr lang="nl-NL" sz="2400" dirty="0" smtClean="0"/>
              <a:t>. </a:t>
            </a:r>
            <a:endParaRPr lang="nl-NL" sz="2400" dirty="0" smtClean="0"/>
          </a:p>
          <a:p>
            <a:pPr>
              <a:buFont typeface="Wingdings" panose="05000000000000000000" pitchFamily="2" charset="2"/>
              <a:buChar char="§"/>
            </a:pPr>
            <a:r>
              <a:rPr lang="nl-NL" sz="2400" b="1" dirty="0" smtClean="0"/>
              <a:t>Vraag 2:</a:t>
            </a:r>
            <a:r>
              <a:rPr lang="nl-NL" sz="2400" dirty="0" smtClean="0"/>
              <a:t> Een persoon heeft zachtjes gereciteerd in plaats van hardop tijdens het gebed van </a:t>
            </a:r>
            <a:r>
              <a:rPr lang="nl-NL" sz="2400" i="1" dirty="0" smtClean="0"/>
              <a:t>al-</a:t>
            </a:r>
            <a:r>
              <a:rPr lang="nl-NL" sz="2400" i="1" dirty="0" err="1" smtClean="0"/>
              <a:t>maghrib</a:t>
            </a:r>
            <a:r>
              <a:rPr lang="nl-NL" sz="2400" dirty="0" smtClean="0"/>
              <a:t>. Wat te doen?</a:t>
            </a:r>
          </a:p>
          <a:p>
            <a:pPr>
              <a:buFont typeface="Wingdings" panose="05000000000000000000" pitchFamily="2" charset="2"/>
              <a:buChar char="ü"/>
            </a:pPr>
            <a:r>
              <a:rPr lang="nl-NL" sz="2400" b="1" dirty="0" smtClean="0"/>
              <a:t>Antwoord</a:t>
            </a:r>
            <a:r>
              <a:rPr lang="nl-NL" sz="2400" dirty="0" smtClean="0"/>
              <a:t>: Deze persoon dient de </a:t>
            </a:r>
            <a:r>
              <a:rPr lang="nl-NL" sz="2400" i="1" dirty="0" err="1" smtClean="0"/>
              <a:t>Soedjoed</a:t>
            </a:r>
            <a:r>
              <a:rPr lang="nl-NL" sz="2400" i="1" dirty="0" smtClean="0"/>
              <a:t> as-</a:t>
            </a:r>
            <a:r>
              <a:rPr lang="nl-NL" sz="2400" i="1" dirty="0" err="1" smtClean="0"/>
              <a:t>Sahw</a:t>
            </a:r>
            <a:r>
              <a:rPr lang="nl-NL" sz="2400" i="1" dirty="0" smtClean="0"/>
              <a:t> </a:t>
            </a:r>
            <a:r>
              <a:rPr lang="nl-NL" sz="2400" dirty="0" smtClean="0"/>
              <a:t>te verrichten VOOR de </a:t>
            </a:r>
            <a:r>
              <a:rPr lang="nl-NL" sz="2400" dirty="0" err="1" smtClean="0"/>
              <a:t>Tasliem</a:t>
            </a:r>
            <a:r>
              <a:rPr lang="nl-NL" sz="2400" dirty="0" smtClean="0"/>
              <a:t> aangezien hij een </a:t>
            </a:r>
            <a:r>
              <a:rPr lang="nl-NL" sz="2400" i="1" dirty="0" err="1" smtClean="0"/>
              <a:t>Soennah</a:t>
            </a:r>
            <a:r>
              <a:rPr lang="nl-NL" sz="2400" i="1" dirty="0" smtClean="0"/>
              <a:t> Mo-</a:t>
            </a:r>
            <a:r>
              <a:rPr lang="nl-NL" sz="2400" i="1" dirty="0" err="1" smtClean="0"/>
              <a:t>akkadah</a:t>
            </a:r>
            <a:r>
              <a:rPr lang="nl-NL" sz="2400" i="1" dirty="0" smtClean="0"/>
              <a:t> </a:t>
            </a:r>
            <a:r>
              <a:rPr lang="nl-NL" sz="2400" dirty="0" smtClean="0"/>
              <a:t>mist.</a:t>
            </a:r>
          </a:p>
          <a:p>
            <a:pPr>
              <a:buFont typeface="Wingdings" panose="05000000000000000000" pitchFamily="2" charset="2"/>
              <a:buChar char="§"/>
            </a:pPr>
            <a:r>
              <a:rPr lang="nl-NL" sz="2400" b="1" dirty="0" smtClean="0"/>
              <a:t>Vraag </a:t>
            </a:r>
            <a:r>
              <a:rPr lang="nl-NL" sz="2400" b="1" dirty="0"/>
              <a:t>3</a:t>
            </a:r>
            <a:r>
              <a:rPr lang="nl-NL" sz="2400" b="1" dirty="0" smtClean="0"/>
              <a:t>: </a:t>
            </a:r>
            <a:r>
              <a:rPr lang="nl-NL" sz="2400" dirty="0" smtClean="0"/>
              <a:t>Een persoon is vergeten om de intentie te nemen voor het gebed wat te doen?</a:t>
            </a:r>
          </a:p>
          <a:p>
            <a:pPr marL="0" indent="0">
              <a:buNone/>
            </a:pPr>
            <a:r>
              <a:rPr lang="nl-NL" sz="2400" b="1" dirty="0" smtClean="0"/>
              <a:t>Antwoord: </a:t>
            </a:r>
            <a:r>
              <a:rPr lang="nl-NL" sz="2400" dirty="0" smtClean="0"/>
              <a:t>Dit gebed is ongeldig. Afbreken en opnieuw beginnen.</a:t>
            </a:r>
          </a:p>
          <a:p>
            <a:pPr>
              <a:buFont typeface="Wingdings" panose="05000000000000000000" pitchFamily="2" charset="2"/>
              <a:buChar char="§"/>
            </a:pPr>
            <a:r>
              <a:rPr lang="nl-NL" sz="2400" b="1" dirty="0" smtClean="0"/>
              <a:t>Vraag 4:</a:t>
            </a:r>
            <a:r>
              <a:rPr lang="nl-NL" sz="2400" dirty="0" smtClean="0"/>
              <a:t> Een persoon heeft een extra </a:t>
            </a:r>
            <a:r>
              <a:rPr lang="nl-NL" sz="2400" i="1" dirty="0" smtClean="0"/>
              <a:t>rak3ah </a:t>
            </a:r>
            <a:r>
              <a:rPr lang="nl-NL" sz="2400" dirty="0" smtClean="0"/>
              <a:t>gebeden en tegelijkertijd is deze persoon de </a:t>
            </a:r>
            <a:r>
              <a:rPr lang="nl-NL" sz="2400" i="1" dirty="0" err="1" smtClean="0"/>
              <a:t>Tashahhoed</a:t>
            </a:r>
            <a:r>
              <a:rPr lang="nl-NL" sz="2400" i="1" dirty="0" smtClean="0"/>
              <a:t> </a:t>
            </a:r>
            <a:r>
              <a:rPr lang="nl-NL" sz="2400" dirty="0" smtClean="0"/>
              <a:t>vergeten in de 2</a:t>
            </a:r>
            <a:r>
              <a:rPr lang="nl-NL" sz="2400" baseline="30000" dirty="0" smtClean="0"/>
              <a:t>e</a:t>
            </a:r>
            <a:r>
              <a:rPr lang="nl-NL" sz="2400" dirty="0" smtClean="0"/>
              <a:t> </a:t>
            </a:r>
            <a:r>
              <a:rPr lang="nl-NL" sz="2400" i="1" dirty="0" smtClean="0"/>
              <a:t>rak3ah</a:t>
            </a:r>
            <a:r>
              <a:rPr lang="nl-NL" sz="2400" dirty="0" smtClean="0"/>
              <a:t>. Wat te doen?</a:t>
            </a:r>
          </a:p>
          <a:p>
            <a:pPr>
              <a:buFont typeface="Wingdings" panose="05000000000000000000" pitchFamily="2" charset="2"/>
              <a:buChar char="ü"/>
            </a:pPr>
            <a:r>
              <a:rPr lang="nl-NL" sz="2400" b="1" dirty="0" smtClean="0"/>
              <a:t>Antwoord:</a:t>
            </a:r>
            <a:r>
              <a:rPr lang="nl-NL" sz="2400" dirty="0" smtClean="0"/>
              <a:t> Deze persoon dient de </a:t>
            </a:r>
            <a:r>
              <a:rPr lang="nl-NL" sz="2400" i="1" dirty="0" err="1" smtClean="0"/>
              <a:t>soedjoed</a:t>
            </a:r>
            <a:r>
              <a:rPr lang="nl-NL" sz="2400" i="1" dirty="0" smtClean="0"/>
              <a:t> as-</a:t>
            </a:r>
            <a:r>
              <a:rPr lang="nl-NL" sz="2400" i="1" dirty="0" err="1" smtClean="0"/>
              <a:t>Sahw</a:t>
            </a:r>
            <a:r>
              <a:rPr lang="nl-NL" sz="2400" i="1" dirty="0" smtClean="0"/>
              <a:t> </a:t>
            </a:r>
            <a:r>
              <a:rPr lang="nl-NL" sz="2400" dirty="0" smtClean="0"/>
              <a:t>VOOR at-</a:t>
            </a:r>
            <a:r>
              <a:rPr lang="nl-NL" sz="2400" dirty="0" err="1" smtClean="0"/>
              <a:t>Tasliem</a:t>
            </a:r>
            <a:r>
              <a:rPr lang="nl-NL" sz="2400" dirty="0" smtClean="0"/>
              <a:t> te verrichten aangezien er zowel sprake is van een toevoeging als iets te </a:t>
            </a:r>
            <a:r>
              <a:rPr lang="nl-NL" sz="2400" dirty="0" err="1" smtClean="0"/>
              <a:t>weinigs</a:t>
            </a:r>
            <a:r>
              <a:rPr lang="nl-NL" sz="2400" dirty="0" smtClean="0"/>
              <a:t>. In dat geval laten wij datgene dat te weinig is zwaarder wegen.</a:t>
            </a:r>
          </a:p>
          <a:p>
            <a:pPr>
              <a:buFontTx/>
              <a:buChar char="-"/>
            </a:pPr>
            <a:endParaRPr lang="nl-NL" sz="2400" dirty="0"/>
          </a:p>
          <a:p>
            <a:pPr>
              <a:buFontTx/>
              <a:buChar char="-"/>
            </a:pPr>
            <a:endParaRPr lang="nl-NL" sz="2400" dirty="0"/>
          </a:p>
          <a:p>
            <a:pPr>
              <a:buFont typeface="Wingdings" panose="05000000000000000000" pitchFamily="2" charset="2"/>
              <a:buChar char="§"/>
            </a:pPr>
            <a:endParaRPr lang="nl-NL" sz="2400" dirty="0" smtClean="0"/>
          </a:p>
          <a:p>
            <a:pPr>
              <a:buFont typeface="Wingdings" panose="05000000000000000000" pitchFamily="2" charset="2"/>
              <a:buChar char="§"/>
            </a:pPr>
            <a:endParaRPr lang="nl-NL" sz="2400" dirty="0" smtClean="0"/>
          </a:p>
          <a:p>
            <a:pPr marL="457200" indent="-457200">
              <a:buFont typeface="Wingdings 2"/>
              <a:buAutoNum type="arabicPeriod"/>
            </a:pPr>
            <a:endParaRPr lang="nl-NL" sz="2400" i="1" dirty="0"/>
          </a:p>
          <a:p>
            <a:pPr marL="457200" indent="-457200">
              <a:buAutoNum type="arabicPeriod"/>
            </a:pPr>
            <a:endParaRPr lang="nl-NL" sz="2400" i="1" dirty="0" smtClean="0"/>
          </a:p>
          <a:p>
            <a:pPr marL="0" indent="0">
              <a:buNone/>
            </a:pPr>
            <a:endParaRPr lang="nl-NL" sz="2400" dirty="0"/>
          </a:p>
          <a:p>
            <a:pPr marL="0" indent="0">
              <a:buNone/>
            </a:pPr>
            <a:endParaRPr lang="nl-NL" sz="2400" dirty="0"/>
          </a:p>
          <a:p>
            <a:pPr marL="457200" indent="-457200">
              <a:buAutoNum type="arabicPeriod"/>
            </a:pPr>
            <a:endParaRPr lang="nl-NL" sz="2400" dirty="0"/>
          </a:p>
          <a:p>
            <a:endParaRPr lang="nl-NL" sz="2800" dirty="0"/>
          </a:p>
          <a:p>
            <a:pPr marL="514350" indent="-514350">
              <a:buAutoNum type="arabicParenR"/>
            </a:pPr>
            <a:endParaRPr lang="nl-NL" sz="2800" dirty="0" smtClean="0"/>
          </a:p>
          <a:p>
            <a:pPr marL="514350" indent="-514350">
              <a:buAutoNum type="arabicParenR"/>
            </a:pPr>
            <a:endParaRPr lang="nl-NL" sz="2800" dirty="0" smtClean="0"/>
          </a:p>
          <a:p>
            <a:pPr marL="514350" indent="-514350">
              <a:buAutoNum type="arabicParenR"/>
            </a:pPr>
            <a:endParaRPr lang="nl-NL" sz="2800" dirty="0" smtClean="0"/>
          </a:p>
          <a:p>
            <a:pPr marL="514350" indent="-514350">
              <a:buAutoNum type="arabicParenR"/>
            </a:pPr>
            <a:endParaRPr lang="nl-NL" sz="2800" dirty="0"/>
          </a:p>
          <a:p>
            <a:pPr>
              <a:buFont typeface="Wingdings" panose="05000000000000000000" pitchFamily="2" charset="2"/>
              <a:buChar char="§"/>
            </a:pPr>
            <a:endParaRPr lang="nl-NL" sz="2800" i="1" dirty="0" smtClean="0"/>
          </a:p>
          <a:p>
            <a:pPr>
              <a:buFont typeface="Wingdings" panose="05000000000000000000" pitchFamily="2" charset="2"/>
              <a:buChar char="§"/>
            </a:pPr>
            <a:endParaRPr lang="nl-NL" sz="2800" i="1" dirty="0"/>
          </a:p>
          <a:p>
            <a:pPr>
              <a:buFont typeface="Wingdings" panose="05000000000000000000" pitchFamily="2" charset="2"/>
              <a:buChar char="§"/>
            </a:pPr>
            <a:endParaRPr lang="nl-NL" sz="2800" i="1" dirty="0"/>
          </a:p>
        </p:txBody>
      </p:sp>
    </p:spTree>
    <p:extLst>
      <p:ext uri="{BB962C8B-B14F-4D97-AF65-F5344CB8AC3E}">
        <p14:creationId xmlns:p14="http://schemas.microsoft.com/office/powerpoint/2010/main" val="4246131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Font typeface="Wingdings" panose="05000000000000000000" pitchFamily="2" charset="2"/>
              <a:buChar char="§"/>
            </a:pPr>
            <a:endParaRPr lang="nl-NL" sz="3200" dirty="0"/>
          </a:p>
          <a:p>
            <a:pPr>
              <a:buFont typeface="Wingdings" panose="05000000000000000000" pitchFamily="2" charset="2"/>
              <a:buChar char="§"/>
            </a:pPr>
            <a:r>
              <a:rPr lang="nl-NL" sz="2400" b="1" dirty="0"/>
              <a:t>Het oordeel over de volgeling die iets vergeten is binnen het gebed: </a:t>
            </a:r>
            <a:endParaRPr lang="nl-NL" sz="2400" dirty="0"/>
          </a:p>
          <a:p>
            <a:pPr>
              <a:buFont typeface="Wingdings" panose="05000000000000000000" pitchFamily="2" charset="2"/>
              <a:buChar char="§"/>
            </a:pPr>
            <a:r>
              <a:rPr lang="nl-NL" sz="2400" b="1" u="sng" smtClean="0"/>
              <a:t>Stelregel</a:t>
            </a:r>
            <a:r>
              <a:rPr lang="nl-NL" sz="2400" dirty="0"/>
              <a:t>: </a:t>
            </a:r>
            <a:r>
              <a:rPr lang="nl-NL" sz="2400" i="1" dirty="0"/>
              <a:t>“Bij meerdere vergeten sterke </a:t>
            </a:r>
            <a:r>
              <a:rPr lang="nl-NL" sz="2400" i="1" dirty="0" err="1"/>
              <a:t>Soenan</a:t>
            </a:r>
            <a:r>
              <a:rPr lang="nl-NL" sz="2400" i="1" dirty="0"/>
              <a:t> verricht men niet vaker de </a:t>
            </a:r>
            <a:r>
              <a:rPr lang="nl-NL" sz="2400" i="1" dirty="0" err="1"/>
              <a:t>neerwerpingen</a:t>
            </a:r>
            <a:r>
              <a:rPr lang="nl-NL" sz="2400" i="1" dirty="0"/>
              <a:t> ter vergeetachtigheid.” </a:t>
            </a:r>
            <a:endParaRPr lang="nl-NL" sz="2400" i="1" dirty="0" smtClean="0"/>
          </a:p>
          <a:p>
            <a:pPr>
              <a:buFontTx/>
              <a:buChar char="-"/>
            </a:pPr>
            <a:r>
              <a:rPr lang="nl-NL" sz="2400" b="1" dirty="0" smtClean="0"/>
              <a:t>Voorbeeld</a:t>
            </a:r>
            <a:r>
              <a:rPr lang="nl-NL" sz="2400" dirty="0" smtClean="0"/>
              <a:t>: Op het moment dat een persoon vergeten is om een </a:t>
            </a:r>
            <a:r>
              <a:rPr lang="nl-NL" sz="2400" i="1" dirty="0" err="1" smtClean="0"/>
              <a:t>Soerah</a:t>
            </a:r>
            <a:r>
              <a:rPr lang="nl-NL" sz="2400" dirty="0" smtClean="0"/>
              <a:t> te reciteren dan is een persoon in feite 3 </a:t>
            </a:r>
            <a:r>
              <a:rPr lang="nl-NL" sz="2400" i="1" dirty="0" err="1" smtClean="0"/>
              <a:t>Soenan</a:t>
            </a:r>
            <a:r>
              <a:rPr lang="nl-NL" sz="2400" i="1" dirty="0" smtClean="0"/>
              <a:t> </a:t>
            </a:r>
            <a:r>
              <a:rPr lang="nl-NL" sz="2400" dirty="0" smtClean="0"/>
              <a:t>in 1x vergeten! </a:t>
            </a:r>
          </a:p>
          <a:p>
            <a:pPr marL="457200" indent="-457200">
              <a:buAutoNum type="arabicPeriod"/>
            </a:pPr>
            <a:r>
              <a:rPr lang="nl-NL" sz="2400" dirty="0" smtClean="0"/>
              <a:t>Het reciteren van de </a:t>
            </a:r>
            <a:r>
              <a:rPr lang="nl-NL" sz="2400" i="1" dirty="0" err="1" smtClean="0"/>
              <a:t>Soerah</a:t>
            </a:r>
            <a:r>
              <a:rPr lang="nl-NL" sz="2400" dirty="0" smtClean="0"/>
              <a:t>.</a:t>
            </a:r>
          </a:p>
          <a:p>
            <a:pPr marL="457200" indent="-457200">
              <a:buAutoNum type="arabicPeriod"/>
            </a:pPr>
            <a:r>
              <a:rPr lang="nl-NL" sz="2400" dirty="0" smtClean="0"/>
              <a:t>Het hardop of zachtjes reciteren van de </a:t>
            </a:r>
            <a:r>
              <a:rPr lang="nl-NL" sz="2400" i="1" dirty="0" err="1" smtClean="0"/>
              <a:t>Soerah</a:t>
            </a:r>
            <a:endParaRPr lang="nl-NL" sz="2400" i="1" dirty="0" smtClean="0"/>
          </a:p>
          <a:p>
            <a:pPr marL="457200" indent="-457200">
              <a:buAutoNum type="arabicPeriod"/>
            </a:pPr>
            <a:r>
              <a:rPr lang="nl-NL" sz="2400" dirty="0" smtClean="0"/>
              <a:t>Het staan tijdens de </a:t>
            </a:r>
            <a:r>
              <a:rPr lang="nl-NL" sz="2400" i="1" dirty="0" err="1" smtClean="0"/>
              <a:t>Soerah</a:t>
            </a:r>
            <a:r>
              <a:rPr lang="nl-NL" sz="2400" i="1" dirty="0" smtClean="0"/>
              <a:t>.</a:t>
            </a:r>
          </a:p>
          <a:p>
            <a:pPr>
              <a:buFont typeface="Wingdings" panose="05000000000000000000" pitchFamily="2" charset="2"/>
              <a:buChar char="§"/>
            </a:pPr>
            <a:r>
              <a:rPr lang="nl-NL" sz="2400" dirty="0" smtClean="0"/>
              <a:t>Desalniettemin verricht men gewoon 1x de </a:t>
            </a:r>
            <a:r>
              <a:rPr lang="nl-NL" sz="2400" i="1" dirty="0" err="1" smtClean="0"/>
              <a:t>Soedjoed</a:t>
            </a:r>
            <a:r>
              <a:rPr lang="nl-NL" sz="2400" i="1" dirty="0" smtClean="0"/>
              <a:t> as-</a:t>
            </a:r>
            <a:r>
              <a:rPr lang="nl-NL" sz="2400" i="1" dirty="0" err="1" smtClean="0"/>
              <a:t>Sahw</a:t>
            </a:r>
            <a:r>
              <a:rPr lang="nl-NL" sz="2400" i="1" dirty="0" smtClean="0"/>
              <a:t> </a:t>
            </a:r>
            <a:r>
              <a:rPr lang="nl-NL" sz="2400" dirty="0" smtClean="0"/>
              <a:t>(dus 2 </a:t>
            </a:r>
            <a:r>
              <a:rPr lang="nl-NL" sz="2400" dirty="0" err="1" smtClean="0"/>
              <a:t>neerwerpingen</a:t>
            </a:r>
            <a:r>
              <a:rPr lang="nl-NL" sz="2400" dirty="0" smtClean="0"/>
              <a:t>) en doet men niet dus 3x de </a:t>
            </a:r>
            <a:r>
              <a:rPr lang="nl-NL" sz="2400" i="1" dirty="0" err="1" smtClean="0"/>
              <a:t>Soedjoed</a:t>
            </a:r>
            <a:r>
              <a:rPr lang="nl-NL" sz="2400" i="1" dirty="0" smtClean="0"/>
              <a:t> as-</a:t>
            </a:r>
            <a:r>
              <a:rPr lang="nl-NL" sz="2400" i="1" dirty="0" err="1" smtClean="0"/>
              <a:t>Sahw</a:t>
            </a:r>
            <a:r>
              <a:rPr lang="nl-NL" sz="2400" i="1" dirty="0"/>
              <a:t> </a:t>
            </a:r>
            <a:r>
              <a:rPr lang="nl-NL" sz="2400" dirty="0" smtClean="0"/>
              <a:t>(dus niet 3x2).</a:t>
            </a:r>
            <a:endParaRPr lang="nl-NL" sz="2400" dirty="0"/>
          </a:p>
          <a:p>
            <a:pPr>
              <a:buFontTx/>
              <a:buChar char="-"/>
            </a:pPr>
            <a:endParaRPr lang="nl-NL" sz="2400" dirty="0"/>
          </a:p>
          <a:p>
            <a:pPr>
              <a:buFont typeface="Wingdings" panose="05000000000000000000" pitchFamily="2" charset="2"/>
              <a:buChar char="§"/>
            </a:pPr>
            <a:endParaRPr lang="nl-NL" sz="2400" dirty="0" smtClean="0"/>
          </a:p>
          <a:p>
            <a:pPr>
              <a:buFont typeface="Wingdings" panose="05000000000000000000" pitchFamily="2" charset="2"/>
              <a:buChar char="§"/>
            </a:pPr>
            <a:endParaRPr lang="nl-NL" sz="2400" dirty="0" smtClean="0"/>
          </a:p>
          <a:p>
            <a:pPr marL="457200" indent="-457200">
              <a:buFont typeface="Wingdings 2"/>
              <a:buAutoNum type="arabicPeriod"/>
            </a:pPr>
            <a:endParaRPr lang="nl-NL" sz="2400" i="1" dirty="0"/>
          </a:p>
          <a:p>
            <a:pPr marL="457200" indent="-457200">
              <a:buAutoNum type="arabicPeriod"/>
            </a:pPr>
            <a:endParaRPr lang="nl-NL" sz="2400" i="1" dirty="0" smtClean="0"/>
          </a:p>
          <a:p>
            <a:pPr marL="0" indent="0">
              <a:buNone/>
            </a:pPr>
            <a:endParaRPr lang="nl-NL" sz="2400" dirty="0"/>
          </a:p>
          <a:p>
            <a:pPr marL="0" indent="0">
              <a:buNone/>
            </a:pPr>
            <a:endParaRPr lang="nl-NL" sz="2400" dirty="0"/>
          </a:p>
          <a:p>
            <a:pPr marL="457200" indent="-457200">
              <a:buAutoNum type="arabicPeriod"/>
            </a:pPr>
            <a:endParaRPr lang="nl-NL" sz="2400" dirty="0"/>
          </a:p>
          <a:p>
            <a:endParaRPr lang="nl-NL" sz="2800" dirty="0"/>
          </a:p>
          <a:p>
            <a:pPr marL="514350" indent="-514350">
              <a:buAutoNum type="arabicParenR"/>
            </a:pPr>
            <a:endParaRPr lang="nl-NL" sz="2800" dirty="0" smtClean="0"/>
          </a:p>
          <a:p>
            <a:pPr marL="514350" indent="-514350">
              <a:buAutoNum type="arabicParenR"/>
            </a:pPr>
            <a:endParaRPr lang="nl-NL" sz="2800" dirty="0" smtClean="0"/>
          </a:p>
          <a:p>
            <a:pPr marL="514350" indent="-514350">
              <a:buAutoNum type="arabicParenR"/>
            </a:pPr>
            <a:endParaRPr lang="nl-NL" sz="2800" dirty="0" smtClean="0"/>
          </a:p>
          <a:p>
            <a:pPr marL="514350" indent="-514350">
              <a:buAutoNum type="arabicParenR"/>
            </a:pPr>
            <a:endParaRPr lang="nl-NL" sz="2800" dirty="0"/>
          </a:p>
          <a:p>
            <a:pPr>
              <a:buFont typeface="Wingdings" panose="05000000000000000000" pitchFamily="2" charset="2"/>
              <a:buChar char="§"/>
            </a:pPr>
            <a:endParaRPr lang="nl-NL" sz="2800" i="1" dirty="0" smtClean="0"/>
          </a:p>
          <a:p>
            <a:pPr>
              <a:buFont typeface="Wingdings" panose="05000000000000000000" pitchFamily="2" charset="2"/>
              <a:buChar char="§"/>
            </a:pPr>
            <a:endParaRPr lang="nl-NL" sz="2800" i="1" dirty="0"/>
          </a:p>
          <a:p>
            <a:pPr>
              <a:buFont typeface="Wingdings" panose="05000000000000000000" pitchFamily="2" charset="2"/>
              <a:buChar char="§"/>
            </a:pPr>
            <a:endParaRPr lang="nl-NL" sz="2800" i="1" dirty="0"/>
          </a:p>
        </p:txBody>
      </p:sp>
    </p:spTree>
    <p:extLst>
      <p:ext uri="{BB962C8B-B14F-4D97-AF65-F5344CB8AC3E}">
        <p14:creationId xmlns:p14="http://schemas.microsoft.com/office/powerpoint/2010/main" val="1479370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Font typeface="Wingdings" panose="05000000000000000000" pitchFamily="2" charset="2"/>
              <a:buChar char="§"/>
            </a:pPr>
            <a:endParaRPr lang="nl-NL" sz="3200" dirty="0"/>
          </a:p>
          <a:p>
            <a:pPr>
              <a:buFont typeface="Wingdings" panose="05000000000000000000" pitchFamily="2" charset="2"/>
              <a:buChar char="q"/>
            </a:pPr>
            <a:r>
              <a:rPr lang="nl-NL" sz="2400" b="1" dirty="0" smtClean="0"/>
              <a:t>Wat te doen op het moment dat men een pilaar vergeet?!</a:t>
            </a:r>
          </a:p>
          <a:p>
            <a:pPr>
              <a:buFont typeface="Wingdings" panose="05000000000000000000" pitchFamily="2" charset="2"/>
              <a:buChar char="§"/>
            </a:pPr>
            <a:r>
              <a:rPr lang="nl-NL" sz="2400" dirty="0" smtClean="0"/>
              <a:t>Op het moment dat men zich herinnert dat er nog een pilaar verricht moet worden dan kan het zo zijn dat men zich dit VOOR de </a:t>
            </a:r>
            <a:r>
              <a:rPr lang="nl-NL" sz="2400" i="1" dirty="0" err="1" smtClean="0"/>
              <a:t>Tasliem</a:t>
            </a:r>
            <a:r>
              <a:rPr lang="nl-NL" sz="2400" i="1" dirty="0" smtClean="0"/>
              <a:t> </a:t>
            </a:r>
            <a:r>
              <a:rPr lang="nl-NL" sz="2400" dirty="0" smtClean="0"/>
              <a:t>of NA de </a:t>
            </a:r>
            <a:r>
              <a:rPr lang="nl-NL" sz="2400" i="1" dirty="0" err="1" smtClean="0"/>
              <a:t>Tasliem</a:t>
            </a:r>
            <a:r>
              <a:rPr lang="nl-NL" sz="2400" i="1" dirty="0" smtClean="0"/>
              <a:t> </a:t>
            </a:r>
            <a:r>
              <a:rPr lang="nl-NL" sz="2400" dirty="0" smtClean="0"/>
              <a:t>herinnert.</a:t>
            </a:r>
          </a:p>
          <a:p>
            <a:pPr>
              <a:buFont typeface="Courier New" panose="02070309020205020404" pitchFamily="49" charset="0"/>
              <a:buChar char="o"/>
            </a:pPr>
            <a:r>
              <a:rPr lang="nl-NL" sz="2400" b="1" dirty="0" smtClean="0"/>
              <a:t>Na de </a:t>
            </a:r>
            <a:r>
              <a:rPr lang="nl-NL" sz="2400" b="1" i="1" dirty="0" err="1" smtClean="0"/>
              <a:t>Tasliem</a:t>
            </a:r>
            <a:r>
              <a:rPr lang="nl-NL" sz="2400" b="1" dirty="0" smtClean="0"/>
              <a:t>: </a:t>
            </a:r>
            <a:r>
              <a:rPr lang="nl-NL" sz="2400" dirty="0" smtClean="0"/>
              <a:t>de gehele </a:t>
            </a:r>
            <a:r>
              <a:rPr lang="nl-NL" sz="2400" i="1" dirty="0" smtClean="0"/>
              <a:t>rak3ah </a:t>
            </a:r>
            <a:r>
              <a:rPr lang="nl-NL" sz="2400" dirty="0" smtClean="0"/>
              <a:t>van de vergeten pilaar komt te vervallen. </a:t>
            </a:r>
          </a:p>
          <a:p>
            <a:pPr>
              <a:buFontTx/>
              <a:buChar char="-"/>
            </a:pPr>
            <a:r>
              <a:rPr lang="nl-NL" sz="2400" dirty="0" smtClean="0"/>
              <a:t>Men dient een hele </a:t>
            </a:r>
            <a:r>
              <a:rPr lang="nl-NL" sz="2400" i="1" dirty="0" smtClean="0"/>
              <a:t>rak3ah </a:t>
            </a:r>
            <a:r>
              <a:rPr lang="nl-NL" sz="2400" dirty="0" smtClean="0"/>
              <a:t>te verrichten. </a:t>
            </a:r>
          </a:p>
          <a:p>
            <a:pPr>
              <a:buFontTx/>
              <a:buChar char="-"/>
            </a:pPr>
            <a:r>
              <a:rPr lang="nl-NL" sz="2400" b="1" dirty="0" smtClean="0"/>
              <a:t>Dit heeft wel de drie voorwaarden:</a:t>
            </a:r>
          </a:p>
          <a:p>
            <a:pPr marL="457200" indent="-457200">
              <a:buAutoNum type="arabicParenR"/>
            </a:pPr>
            <a:r>
              <a:rPr lang="nl-NL" sz="2400" dirty="0" smtClean="0"/>
              <a:t>Men moet hier kort na de </a:t>
            </a:r>
            <a:r>
              <a:rPr lang="nl-NL" sz="2400" i="1" dirty="0" err="1" smtClean="0"/>
              <a:t>Tasliem</a:t>
            </a:r>
            <a:r>
              <a:rPr lang="nl-NL" sz="2400" i="1" dirty="0" smtClean="0"/>
              <a:t> </a:t>
            </a:r>
            <a:r>
              <a:rPr lang="nl-NL" sz="2400" dirty="0" smtClean="0"/>
              <a:t>achter zijn gekomen</a:t>
            </a:r>
          </a:p>
          <a:p>
            <a:pPr marL="457200" indent="-457200">
              <a:buAutoNum type="arabicParenR"/>
            </a:pPr>
            <a:r>
              <a:rPr lang="nl-NL" sz="2400" dirty="0" smtClean="0"/>
              <a:t>Men moet de intentie nemen om met de aanvullende rak3ah het gebed compleet te maken</a:t>
            </a:r>
          </a:p>
          <a:p>
            <a:pPr marL="457200" indent="-457200">
              <a:buAutoNum type="arabicParenR"/>
            </a:pPr>
            <a:r>
              <a:rPr lang="nl-NL" sz="2400" dirty="0" smtClean="0"/>
              <a:t>Men dient de </a:t>
            </a:r>
            <a:r>
              <a:rPr lang="nl-NL" sz="2400" i="1" dirty="0" err="1" smtClean="0"/>
              <a:t>Takbierat</a:t>
            </a:r>
            <a:r>
              <a:rPr lang="nl-NL" sz="2400" i="1" dirty="0" smtClean="0"/>
              <a:t> al-</a:t>
            </a:r>
            <a:r>
              <a:rPr lang="nl-NL" sz="2400" i="1" dirty="0" err="1" smtClean="0"/>
              <a:t>ih’raam</a:t>
            </a:r>
            <a:r>
              <a:rPr lang="nl-NL" sz="2400" i="1" dirty="0" smtClean="0"/>
              <a:t> </a:t>
            </a:r>
            <a:r>
              <a:rPr lang="nl-NL" sz="2400" dirty="0" smtClean="0"/>
              <a:t>weer te verrichten</a:t>
            </a:r>
          </a:p>
          <a:p>
            <a:pPr marL="0" indent="0">
              <a:buNone/>
            </a:pPr>
            <a:r>
              <a:rPr lang="nl-NL" sz="2400" dirty="0" smtClean="0"/>
              <a:t>Kortom: Men dient één rak3ah te bidden en NA de </a:t>
            </a:r>
            <a:r>
              <a:rPr lang="nl-NL" sz="2400" i="1" dirty="0" err="1" smtClean="0"/>
              <a:t>Tasliem</a:t>
            </a:r>
            <a:r>
              <a:rPr lang="nl-NL" sz="2400" i="1" dirty="0" smtClean="0"/>
              <a:t> </a:t>
            </a:r>
            <a:r>
              <a:rPr lang="nl-NL" sz="2400" dirty="0" smtClean="0"/>
              <a:t>de </a:t>
            </a:r>
            <a:r>
              <a:rPr lang="nl-NL" sz="2400" i="1" dirty="0" err="1" smtClean="0"/>
              <a:t>soedjoed</a:t>
            </a:r>
            <a:r>
              <a:rPr lang="nl-NL" sz="2400" i="1" dirty="0" smtClean="0"/>
              <a:t> as-</a:t>
            </a:r>
            <a:r>
              <a:rPr lang="nl-NL" sz="2400" i="1" dirty="0" err="1" smtClean="0"/>
              <a:t>Sahw</a:t>
            </a:r>
            <a:r>
              <a:rPr lang="nl-NL" sz="2400" i="1" dirty="0" smtClean="0"/>
              <a:t> </a:t>
            </a:r>
            <a:r>
              <a:rPr lang="nl-NL" sz="2400" dirty="0" smtClean="0"/>
              <a:t>te verrichten.</a:t>
            </a:r>
            <a:endParaRPr lang="nl-NL" sz="2400" dirty="0"/>
          </a:p>
          <a:p>
            <a:pPr>
              <a:buFont typeface="Wingdings" panose="05000000000000000000" pitchFamily="2" charset="2"/>
              <a:buChar char="§"/>
            </a:pPr>
            <a:endParaRPr lang="nl-NL" sz="2400" dirty="0" smtClean="0"/>
          </a:p>
          <a:p>
            <a:pPr>
              <a:buFont typeface="Wingdings" panose="05000000000000000000" pitchFamily="2" charset="2"/>
              <a:buChar char="§"/>
            </a:pPr>
            <a:endParaRPr lang="nl-NL" sz="2400" dirty="0" smtClean="0"/>
          </a:p>
          <a:p>
            <a:pPr marL="457200" indent="-457200">
              <a:buFont typeface="Wingdings 2"/>
              <a:buAutoNum type="arabicPeriod"/>
            </a:pPr>
            <a:endParaRPr lang="nl-NL" sz="2400" i="1" dirty="0"/>
          </a:p>
          <a:p>
            <a:pPr marL="457200" indent="-457200">
              <a:buAutoNum type="arabicPeriod"/>
            </a:pPr>
            <a:endParaRPr lang="nl-NL" sz="2400" i="1" dirty="0" smtClean="0"/>
          </a:p>
          <a:p>
            <a:pPr marL="0" indent="0">
              <a:buNone/>
            </a:pPr>
            <a:endParaRPr lang="nl-NL" sz="2400" dirty="0"/>
          </a:p>
          <a:p>
            <a:pPr marL="0" indent="0">
              <a:buNone/>
            </a:pPr>
            <a:endParaRPr lang="nl-NL" sz="2400" dirty="0"/>
          </a:p>
          <a:p>
            <a:pPr marL="457200" indent="-457200">
              <a:buAutoNum type="arabicPeriod"/>
            </a:pPr>
            <a:endParaRPr lang="nl-NL" sz="2400" dirty="0"/>
          </a:p>
          <a:p>
            <a:endParaRPr lang="nl-NL" sz="2800" dirty="0"/>
          </a:p>
          <a:p>
            <a:pPr marL="514350" indent="-514350">
              <a:buAutoNum type="arabicParenR"/>
            </a:pPr>
            <a:endParaRPr lang="nl-NL" sz="2800" dirty="0" smtClean="0"/>
          </a:p>
          <a:p>
            <a:pPr marL="514350" indent="-514350">
              <a:buAutoNum type="arabicParenR"/>
            </a:pPr>
            <a:endParaRPr lang="nl-NL" sz="2800" dirty="0" smtClean="0"/>
          </a:p>
          <a:p>
            <a:pPr marL="514350" indent="-514350">
              <a:buAutoNum type="arabicParenR"/>
            </a:pPr>
            <a:endParaRPr lang="nl-NL" sz="2800" dirty="0" smtClean="0"/>
          </a:p>
          <a:p>
            <a:pPr marL="514350" indent="-514350">
              <a:buAutoNum type="arabicParenR"/>
            </a:pPr>
            <a:endParaRPr lang="nl-NL" sz="2800" dirty="0"/>
          </a:p>
          <a:p>
            <a:pPr>
              <a:buFont typeface="Wingdings" panose="05000000000000000000" pitchFamily="2" charset="2"/>
              <a:buChar char="§"/>
            </a:pPr>
            <a:endParaRPr lang="nl-NL" sz="2800" i="1" dirty="0" smtClean="0"/>
          </a:p>
          <a:p>
            <a:pPr>
              <a:buFont typeface="Wingdings" panose="05000000000000000000" pitchFamily="2" charset="2"/>
              <a:buChar char="§"/>
            </a:pPr>
            <a:endParaRPr lang="nl-NL" sz="2800" i="1" dirty="0"/>
          </a:p>
          <a:p>
            <a:pPr>
              <a:buFont typeface="Wingdings" panose="05000000000000000000" pitchFamily="2" charset="2"/>
              <a:buChar char="§"/>
            </a:pPr>
            <a:endParaRPr lang="nl-NL" sz="2800" i="1" dirty="0"/>
          </a:p>
        </p:txBody>
      </p:sp>
    </p:spTree>
    <p:extLst>
      <p:ext uri="{BB962C8B-B14F-4D97-AF65-F5344CB8AC3E}">
        <p14:creationId xmlns:p14="http://schemas.microsoft.com/office/powerpoint/2010/main" val="1464248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fade">
                                      <p:cBhvr>
                                        <p:cTn id="4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a:buFont typeface="Wingdings" panose="05000000000000000000" pitchFamily="2" charset="2"/>
              <a:buChar char="§"/>
            </a:pPr>
            <a:endParaRPr lang="nl-NL" sz="3200" dirty="0"/>
          </a:p>
          <a:p>
            <a:pPr>
              <a:buFont typeface="Courier New" panose="02070309020205020404" pitchFamily="49" charset="0"/>
              <a:buChar char="o"/>
            </a:pPr>
            <a:r>
              <a:rPr lang="nl-NL" sz="2400" b="1" dirty="0" smtClean="0"/>
              <a:t>Op het moment dat men er voor de </a:t>
            </a:r>
            <a:r>
              <a:rPr lang="nl-NL" sz="2400" b="1" i="1" dirty="0" err="1" smtClean="0"/>
              <a:t>Tasliem</a:t>
            </a:r>
            <a:r>
              <a:rPr lang="nl-NL" sz="2400" b="1" i="1" dirty="0" smtClean="0"/>
              <a:t> </a:t>
            </a:r>
            <a:r>
              <a:rPr lang="nl-NL" sz="2400" b="1" dirty="0" smtClean="0"/>
              <a:t>achter komt een pilaar te zijn vergeten dan kunnen de volgende situaties opgaan:</a:t>
            </a:r>
          </a:p>
          <a:p>
            <a:pPr marL="457200" indent="-457200">
              <a:buAutoNum type="arabicParenR"/>
            </a:pPr>
            <a:r>
              <a:rPr lang="nl-NL" sz="2400" b="1" dirty="0" smtClean="0"/>
              <a:t>Men is een pilaar vergeten in de laatste </a:t>
            </a:r>
            <a:r>
              <a:rPr lang="nl-NL" sz="2400" b="1" i="1" dirty="0" smtClean="0"/>
              <a:t>rak3ah</a:t>
            </a:r>
            <a:r>
              <a:rPr lang="nl-NL" sz="2400" b="1" dirty="0" smtClean="0"/>
              <a:t>.</a:t>
            </a:r>
          </a:p>
          <a:p>
            <a:pPr>
              <a:buFontTx/>
              <a:buChar char="-"/>
            </a:pPr>
            <a:r>
              <a:rPr lang="nl-NL" sz="2400" dirty="0" smtClean="0"/>
              <a:t>In dit geval gaat men terug naar de vergeten pilaar, verricht men deze en doet men vervolgens de </a:t>
            </a:r>
            <a:r>
              <a:rPr lang="nl-NL" sz="2400" dirty="0" err="1" smtClean="0"/>
              <a:t>soedjoed</a:t>
            </a:r>
            <a:r>
              <a:rPr lang="nl-NL" sz="2400" dirty="0" smtClean="0"/>
              <a:t> as-</a:t>
            </a:r>
            <a:r>
              <a:rPr lang="nl-NL" sz="2400" dirty="0" err="1" smtClean="0"/>
              <a:t>Sahw</a:t>
            </a:r>
            <a:r>
              <a:rPr lang="nl-NL" sz="2400" dirty="0" smtClean="0"/>
              <a:t> NA de </a:t>
            </a:r>
            <a:r>
              <a:rPr lang="nl-NL" sz="2400" dirty="0" err="1" smtClean="0"/>
              <a:t>Tasliem</a:t>
            </a:r>
            <a:r>
              <a:rPr lang="nl-NL" sz="2400" dirty="0" smtClean="0"/>
              <a:t>.</a:t>
            </a:r>
          </a:p>
          <a:p>
            <a:pPr marL="457200" indent="-457200">
              <a:buFont typeface="+mj-lt"/>
              <a:buAutoNum type="arabicParenR" startAt="2"/>
            </a:pPr>
            <a:r>
              <a:rPr lang="nl-NL" sz="2400" b="1" dirty="0" smtClean="0"/>
              <a:t>Men is een pilaar vergeten in een andere </a:t>
            </a:r>
            <a:r>
              <a:rPr lang="nl-NL" sz="2400" b="1" i="1" dirty="0" smtClean="0"/>
              <a:t>rak3ah </a:t>
            </a:r>
            <a:r>
              <a:rPr lang="nl-NL" sz="2400" b="1" dirty="0" smtClean="0"/>
              <a:t>dan de laatste. </a:t>
            </a:r>
            <a:r>
              <a:rPr lang="nl-NL" sz="2400" dirty="0" smtClean="0"/>
              <a:t>In dit geval dienen wij te kijken of men nog terug kan gaan naar die rak3ah of niet.</a:t>
            </a:r>
          </a:p>
          <a:p>
            <a:pPr>
              <a:buFont typeface="Wingdings" panose="05000000000000000000" pitchFamily="2" charset="2"/>
              <a:buChar char="§"/>
            </a:pPr>
            <a:r>
              <a:rPr lang="nl-NL" sz="2400" b="1" u="sng" dirty="0" smtClean="0"/>
              <a:t>Stelregel m.b.t. het teruggaan naar een pilaar:</a:t>
            </a:r>
            <a:r>
              <a:rPr lang="nl-NL" sz="2400" dirty="0" smtClean="0"/>
              <a:t> </a:t>
            </a:r>
            <a:r>
              <a:rPr lang="nl-NL" sz="2400" i="1" dirty="0" smtClean="0"/>
              <a:t>“Op het moment dat men nog niet omhoog is gekomen uit de roekoe3 van de VOLGENDE rak3ah dan kan men nog teruggaan en anders niet (en dan komt de rak3ah te vervallen).”</a:t>
            </a:r>
          </a:p>
          <a:p>
            <a:pPr>
              <a:buFont typeface="Arial" panose="020B0604020202020204" pitchFamily="34" charset="0"/>
              <a:buChar char="•"/>
            </a:pPr>
            <a:r>
              <a:rPr lang="nl-NL" sz="2400" dirty="0" smtClean="0"/>
              <a:t>De enige uitzondering hierop vormt het vergeten van een </a:t>
            </a:r>
            <a:r>
              <a:rPr lang="nl-NL" sz="2400" i="1" dirty="0" smtClean="0"/>
              <a:t>roekoe3</a:t>
            </a:r>
            <a:r>
              <a:rPr lang="nl-NL" sz="2400" dirty="0" smtClean="0"/>
              <a:t>.</a:t>
            </a:r>
          </a:p>
          <a:p>
            <a:pPr marL="0" indent="0">
              <a:buNone/>
            </a:pPr>
            <a:r>
              <a:rPr lang="nl-NL" sz="2400" dirty="0" smtClean="0"/>
              <a:t>- Op het moment dat men een </a:t>
            </a:r>
            <a:r>
              <a:rPr lang="nl-NL" sz="2400" i="1" dirty="0" smtClean="0"/>
              <a:t>roekoe3 </a:t>
            </a:r>
            <a:r>
              <a:rPr lang="nl-NL" sz="2400" dirty="0" smtClean="0"/>
              <a:t>zelf vergeet dan kan men nog teruggaan naar deze </a:t>
            </a:r>
            <a:r>
              <a:rPr lang="nl-NL" sz="2400" i="1" dirty="0" smtClean="0"/>
              <a:t>roekoe3 </a:t>
            </a:r>
            <a:r>
              <a:rPr lang="nl-NL" sz="2400" dirty="0" smtClean="0"/>
              <a:t>zolang men nog niet is gaan buigen om de </a:t>
            </a:r>
            <a:r>
              <a:rPr lang="nl-NL" sz="2400" i="1" dirty="0" smtClean="0"/>
              <a:t>roekoe3 </a:t>
            </a:r>
            <a:r>
              <a:rPr lang="nl-NL" sz="2400" dirty="0" smtClean="0"/>
              <a:t>te verrichten in de volgende </a:t>
            </a:r>
            <a:r>
              <a:rPr lang="nl-NL" sz="2400" i="1" dirty="0" smtClean="0"/>
              <a:t>rak3ah</a:t>
            </a:r>
            <a:r>
              <a:rPr lang="nl-NL" sz="2400" dirty="0" smtClean="0"/>
              <a:t>.</a:t>
            </a:r>
            <a:endParaRPr lang="nl-NL" sz="2400" i="1" dirty="0"/>
          </a:p>
          <a:p>
            <a:pPr marL="457200" indent="-457200">
              <a:buAutoNum type="arabicPeriod"/>
            </a:pPr>
            <a:endParaRPr lang="nl-NL" sz="2400" i="1" dirty="0" smtClean="0"/>
          </a:p>
          <a:p>
            <a:pPr marL="0" indent="0">
              <a:buNone/>
            </a:pPr>
            <a:endParaRPr lang="nl-NL" sz="2400" dirty="0"/>
          </a:p>
          <a:p>
            <a:pPr marL="0" indent="0">
              <a:buNone/>
            </a:pPr>
            <a:endParaRPr lang="nl-NL" sz="2400" dirty="0"/>
          </a:p>
          <a:p>
            <a:pPr marL="457200" indent="-457200">
              <a:buAutoNum type="arabicPeriod"/>
            </a:pPr>
            <a:endParaRPr lang="nl-NL" sz="2400" dirty="0"/>
          </a:p>
          <a:p>
            <a:endParaRPr lang="nl-NL" sz="2800" dirty="0"/>
          </a:p>
          <a:p>
            <a:pPr marL="514350" indent="-514350">
              <a:buAutoNum type="arabicParenR"/>
            </a:pPr>
            <a:endParaRPr lang="nl-NL" sz="2800" dirty="0" smtClean="0"/>
          </a:p>
          <a:p>
            <a:pPr marL="514350" indent="-514350">
              <a:buAutoNum type="arabicParenR"/>
            </a:pPr>
            <a:endParaRPr lang="nl-NL" sz="2800" dirty="0" smtClean="0"/>
          </a:p>
          <a:p>
            <a:pPr marL="514350" indent="-514350">
              <a:buAutoNum type="arabicParenR"/>
            </a:pPr>
            <a:endParaRPr lang="nl-NL" sz="2800" dirty="0" smtClean="0"/>
          </a:p>
          <a:p>
            <a:pPr marL="514350" indent="-514350">
              <a:buAutoNum type="arabicParenR"/>
            </a:pPr>
            <a:endParaRPr lang="nl-NL" sz="2800" dirty="0"/>
          </a:p>
          <a:p>
            <a:pPr>
              <a:buFont typeface="Wingdings" panose="05000000000000000000" pitchFamily="2" charset="2"/>
              <a:buChar char="§"/>
            </a:pPr>
            <a:endParaRPr lang="nl-NL" sz="2800" i="1" dirty="0" smtClean="0"/>
          </a:p>
          <a:p>
            <a:pPr>
              <a:buFont typeface="Wingdings" panose="05000000000000000000" pitchFamily="2" charset="2"/>
              <a:buChar char="§"/>
            </a:pPr>
            <a:endParaRPr lang="nl-NL" sz="2800" i="1" dirty="0"/>
          </a:p>
          <a:p>
            <a:pPr>
              <a:buFont typeface="Wingdings" panose="05000000000000000000" pitchFamily="2" charset="2"/>
              <a:buChar char="§"/>
            </a:pPr>
            <a:endParaRPr lang="nl-NL" sz="2800" i="1" dirty="0"/>
          </a:p>
        </p:txBody>
      </p:sp>
    </p:spTree>
    <p:extLst>
      <p:ext uri="{BB962C8B-B14F-4D97-AF65-F5344CB8AC3E}">
        <p14:creationId xmlns:p14="http://schemas.microsoft.com/office/powerpoint/2010/main" val="1420064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Font typeface="Wingdings" panose="05000000000000000000" pitchFamily="2" charset="2"/>
              <a:buChar char="§"/>
            </a:pPr>
            <a:endParaRPr lang="nl-NL" sz="3200" dirty="0"/>
          </a:p>
          <a:p>
            <a:pPr>
              <a:buFont typeface="Wingdings" panose="05000000000000000000" pitchFamily="2" charset="2"/>
              <a:buChar char="§"/>
            </a:pPr>
            <a:r>
              <a:rPr lang="nl-NL" sz="2400" b="1" u="sng" dirty="0" smtClean="0"/>
              <a:t>Voorbeeld 1:</a:t>
            </a:r>
            <a:r>
              <a:rPr lang="nl-NL" sz="2400" dirty="0" smtClean="0"/>
              <a:t> Men is een </a:t>
            </a:r>
            <a:r>
              <a:rPr lang="nl-NL" sz="2400" i="1" dirty="0" err="1" smtClean="0"/>
              <a:t>soedjoed</a:t>
            </a:r>
            <a:r>
              <a:rPr lang="nl-NL" sz="2400" i="1" dirty="0" smtClean="0"/>
              <a:t> </a:t>
            </a:r>
            <a:r>
              <a:rPr lang="nl-NL" sz="2400" dirty="0" smtClean="0"/>
              <a:t>vergeten in de 3</a:t>
            </a:r>
            <a:r>
              <a:rPr lang="nl-NL" sz="2400" baseline="30000" dirty="0" smtClean="0"/>
              <a:t>e</a:t>
            </a:r>
            <a:r>
              <a:rPr lang="nl-NL" sz="2400" dirty="0" smtClean="0"/>
              <a:t> </a:t>
            </a:r>
            <a:r>
              <a:rPr lang="nl-NL" sz="2400" i="1" dirty="0" smtClean="0"/>
              <a:t>rak3ah </a:t>
            </a:r>
            <a:r>
              <a:rPr lang="nl-NL" sz="2400" dirty="0" smtClean="0"/>
              <a:t>terwijl men zich dit herinnert in de </a:t>
            </a:r>
            <a:r>
              <a:rPr lang="nl-NL" sz="2400" dirty="0" err="1" smtClean="0"/>
              <a:t>soedjoed</a:t>
            </a:r>
            <a:r>
              <a:rPr lang="nl-NL" sz="2400" dirty="0" smtClean="0"/>
              <a:t> </a:t>
            </a:r>
            <a:r>
              <a:rPr lang="nl-NL" sz="2400" dirty="0" err="1" smtClean="0"/>
              <a:t>vd</a:t>
            </a:r>
            <a:r>
              <a:rPr lang="nl-NL" sz="2400" dirty="0" smtClean="0"/>
              <a:t> 4</a:t>
            </a:r>
            <a:r>
              <a:rPr lang="nl-NL" sz="2400" baseline="30000" dirty="0" smtClean="0"/>
              <a:t>e</a:t>
            </a:r>
            <a:r>
              <a:rPr lang="nl-NL" sz="2400" dirty="0" smtClean="0"/>
              <a:t> </a:t>
            </a:r>
            <a:r>
              <a:rPr lang="nl-NL" sz="2400" i="1" dirty="0" smtClean="0"/>
              <a:t>rak3ah</a:t>
            </a:r>
            <a:r>
              <a:rPr lang="nl-NL" sz="2400" dirty="0" smtClean="0"/>
              <a:t>. Wat te doen?</a:t>
            </a:r>
          </a:p>
          <a:p>
            <a:pPr>
              <a:buFont typeface="Wingdings" panose="05000000000000000000" pitchFamily="2" charset="2"/>
              <a:buChar char="ü"/>
            </a:pPr>
            <a:r>
              <a:rPr lang="nl-NL" sz="2400" b="1" dirty="0" smtClean="0"/>
              <a:t>Antwoord:</a:t>
            </a:r>
            <a:r>
              <a:rPr lang="nl-NL" sz="2400" dirty="0" smtClean="0"/>
              <a:t> In dit geval kan men niet meer teruggaan. De 3</a:t>
            </a:r>
            <a:r>
              <a:rPr lang="nl-NL" sz="2400" baseline="30000" dirty="0" smtClean="0"/>
              <a:t>e</a:t>
            </a:r>
            <a:r>
              <a:rPr lang="nl-NL" sz="2400" dirty="0" smtClean="0"/>
              <a:t> </a:t>
            </a:r>
            <a:r>
              <a:rPr lang="nl-NL" sz="2400" i="1" dirty="0" smtClean="0"/>
              <a:t>rak3ah </a:t>
            </a:r>
            <a:r>
              <a:rPr lang="nl-NL" sz="2400" dirty="0" smtClean="0"/>
              <a:t>is dus komen te vervallen. De 4</a:t>
            </a:r>
            <a:r>
              <a:rPr lang="nl-NL" sz="2400" baseline="30000" dirty="0" smtClean="0"/>
              <a:t>e</a:t>
            </a:r>
            <a:r>
              <a:rPr lang="nl-NL" sz="2400" dirty="0" smtClean="0"/>
              <a:t> </a:t>
            </a:r>
            <a:r>
              <a:rPr lang="nl-NL" sz="2400" i="1" dirty="0" smtClean="0"/>
              <a:t>rak3ah </a:t>
            </a:r>
            <a:r>
              <a:rPr lang="nl-NL" sz="2400" dirty="0" smtClean="0"/>
              <a:t>wordt nu dus de 3</a:t>
            </a:r>
            <a:r>
              <a:rPr lang="nl-NL" sz="2400" baseline="30000" dirty="0" smtClean="0"/>
              <a:t>e</a:t>
            </a:r>
            <a:r>
              <a:rPr lang="nl-NL" sz="2400" dirty="0" smtClean="0"/>
              <a:t> en men dient een extra </a:t>
            </a:r>
            <a:r>
              <a:rPr lang="nl-NL" sz="2400" i="1" dirty="0" smtClean="0"/>
              <a:t>rak3ah </a:t>
            </a:r>
            <a:r>
              <a:rPr lang="nl-NL" sz="2400" dirty="0" smtClean="0"/>
              <a:t>te verrichten en de </a:t>
            </a:r>
            <a:r>
              <a:rPr lang="nl-NL" sz="2400" i="1" dirty="0" err="1" smtClean="0"/>
              <a:t>soedjoed</a:t>
            </a:r>
            <a:r>
              <a:rPr lang="nl-NL" sz="2400" i="1" dirty="0" smtClean="0"/>
              <a:t> as-</a:t>
            </a:r>
            <a:r>
              <a:rPr lang="nl-NL" sz="2400" i="1" dirty="0" err="1" smtClean="0"/>
              <a:t>sahw</a:t>
            </a:r>
            <a:r>
              <a:rPr lang="nl-NL" sz="2400" i="1" dirty="0" smtClean="0"/>
              <a:t> </a:t>
            </a:r>
            <a:r>
              <a:rPr lang="nl-NL" sz="2400" dirty="0" smtClean="0"/>
              <a:t>NA de </a:t>
            </a:r>
            <a:r>
              <a:rPr lang="nl-NL" sz="2400" i="1" dirty="0" err="1" smtClean="0"/>
              <a:t>Tasliem</a:t>
            </a:r>
            <a:r>
              <a:rPr lang="nl-NL" sz="2400" i="1" dirty="0" smtClean="0"/>
              <a:t> </a:t>
            </a:r>
            <a:r>
              <a:rPr lang="nl-NL" sz="2400" dirty="0" smtClean="0"/>
              <a:t>te verrichten.</a:t>
            </a:r>
          </a:p>
          <a:p>
            <a:pPr>
              <a:buFont typeface="Wingdings" panose="05000000000000000000" pitchFamily="2" charset="2"/>
              <a:buChar char="§"/>
            </a:pPr>
            <a:r>
              <a:rPr lang="nl-NL" sz="2400" b="1" dirty="0" smtClean="0"/>
              <a:t>Voorbeeld 2:</a:t>
            </a:r>
            <a:r>
              <a:rPr lang="nl-NL" sz="2400" dirty="0" smtClean="0"/>
              <a:t> Men is een </a:t>
            </a:r>
            <a:r>
              <a:rPr lang="nl-NL" sz="2400" i="1" dirty="0" smtClean="0"/>
              <a:t>roekoe3 </a:t>
            </a:r>
            <a:r>
              <a:rPr lang="nl-NL" sz="2400" dirty="0" smtClean="0"/>
              <a:t>vergeten in de 2</a:t>
            </a:r>
            <a:r>
              <a:rPr lang="nl-NL" sz="2400" baseline="30000" dirty="0" smtClean="0"/>
              <a:t>e</a:t>
            </a:r>
            <a:r>
              <a:rPr lang="nl-NL" sz="2400" dirty="0" smtClean="0"/>
              <a:t> </a:t>
            </a:r>
            <a:r>
              <a:rPr lang="nl-NL" sz="2400" i="1" dirty="0" smtClean="0"/>
              <a:t>rak3ah </a:t>
            </a:r>
            <a:r>
              <a:rPr lang="nl-NL" sz="2400" dirty="0" smtClean="0"/>
              <a:t>terwijl men in de </a:t>
            </a:r>
            <a:r>
              <a:rPr lang="nl-NL" sz="2400" i="1" dirty="0" err="1" smtClean="0"/>
              <a:t>soedjoed</a:t>
            </a:r>
            <a:r>
              <a:rPr lang="nl-NL" sz="2400" i="1" dirty="0" smtClean="0"/>
              <a:t> </a:t>
            </a:r>
            <a:r>
              <a:rPr lang="nl-NL" sz="2400" dirty="0" smtClean="0"/>
              <a:t>zit van de 2</a:t>
            </a:r>
            <a:r>
              <a:rPr lang="nl-NL" sz="2400" baseline="30000" dirty="0" smtClean="0"/>
              <a:t>e</a:t>
            </a:r>
            <a:r>
              <a:rPr lang="nl-NL" sz="2400" dirty="0" smtClean="0"/>
              <a:t> </a:t>
            </a:r>
            <a:r>
              <a:rPr lang="nl-NL" sz="2400" i="1" dirty="0" smtClean="0"/>
              <a:t>rak3ah</a:t>
            </a:r>
            <a:r>
              <a:rPr lang="nl-NL" sz="2400" dirty="0" smtClean="0"/>
              <a:t>. Wat te doen?</a:t>
            </a:r>
          </a:p>
          <a:p>
            <a:pPr>
              <a:buFont typeface="Wingdings" panose="05000000000000000000" pitchFamily="2" charset="2"/>
              <a:buChar char="ü"/>
            </a:pPr>
            <a:r>
              <a:rPr lang="nl-NL" sz="2400" b="1" dirty="0" smtClean="0"/>
              <a:t>Antwoord:</a:t>
            </a:r>
            <a:r>
              <a:rPr lang="nl-NL" sz="2400" dirty="0" smtClean="0"/>
              <a:t> In dit geval kan men nog teruggaan. Men gaat naar de staande houding, verricht de </a:t>
            </a:r>
            <a:r>
              <a:rPr lang="nl-NL" sz="2400" i="1" dirty="0" smtClean="0"/>
              <a:t>roekoe3</a:t>
            </a:r>
            <a:r>
              <a:rPr lang="nl-NL" sz="2400" dirty="0" smtClean="0"/>
              <a:t>. Maakt het gebed af en doet vervolgens de </a:t>
            </a:r>
            <a:r>
              <a:rPr lang="nl-NL" sz="2400" dirty="0" err="1" smtClean="0"/>
              <a:t>soedjoed</a:t>
            </a:r>
            <a:r>
              <a:rPr lang="nl-NL" sz="2400" dirty="0" smtClean="0"/>
              <a:t> as-</a:t>
            </a:r>
            <a:r>
              <a:rPr lang="nl-NL" sz="2400" dirty="0" err="1" smtClean="0"/>
              <a:t>sahw</a:t>
            </a:r>
            <a:r>
              <a:rPr lang="nl-NL" sz="2400" dirty="0" smtClean="0"/>
              <a:t> NA </a:t>
            </a:r>
            <a:r>
              <a:rPr lang="nl-NL" sz="2400" i="1" dirty="0" smtClean="0"/>
              <a:t>at-</a:t>
            </a:r>
            <a:r>
              <a:rPr lang="nl-NL" sz="2400" i="1" dirty="0" err="1" smtClean="0"/>
              <a:t>Tasliem</a:t>
            </a:r>
            <a:r>
              <a:rPr lang="nl-NL" sz="2400" dirty="0" smtClean="0"/>
              <a:t>.</a:t>
            </a:r>
            <a:endParaRPr lang="nl-NL" sz="2400" dirty="0"/>
          </a:p>
          <a:p>
            <a:pPr marL="457200" indent="-457200">
              <a:buAutoNum type="arabicPeriod"/>
            </a:pPr>
            <a:endParaRPr lang="nl-NL" sz="2400" dirty="0"/>
          </a:p>
          <a:p>
            <a:endParaRPr lang="nl-NL" sz="2800" dirty="0"/>
          </a:p>
          <a:p>
            <a:pPr marL="514350" indent="-514350">
              <a:buAutoNum type="arabicParenR"/>
            </a:pPr>
            <a:endParaRPr lang="nl-NL" sz="2800" dirty="0" smtClean="0"/>
          </a:p>
          <a:p>
            <a:pPr marL="514350" indent="-514350">
              <a:buAutoNum type="arabicParenR"/>
            </a:pPr>
            <a:endParaRPr lang="nl-NL" sz="2800" dirty="0" smtClean="0"/>
          </a:p>
          <a:p>
            <a:pPr marL="514350" indent="-514350">
              <a:buAutoNum type="arabicParenR"/>
            </a:pPr>
            <a:endParaRPr lang="nl-NL" sz="2800" dirty="0" smtClean="0"/>
          </a:p>
          <a:p>
            <a:pPr marL="514350" indent="-514350">
              <a:buAutoNum type="arabicParenR"/>
            </a:pPr>
            <a:endParaRPr lang="nl-NL" sz="2800" dirty="0"/>
          </a:p>
          <a:p>
            <a:pPr>
              <a:buFont typeface="Wingdings" panose="05000000000000000000" pitchFamily="2" charset="2"/>
              <a:buChar char="§"/>
            </a:pPr>
            <a:endParaRPr lang="nl-NL" sz="2800" i="1" dirty="0" smtClean="0"/>
          </a:p>
          <a:p>
            <a:pPr>
              <a:buFont typeface="Wingdings" panose="05000000000000000000" pitchFamily="2" charset="2"/>
              <a:buChar char="§"/>
            </a:pPr>
            <a:endParaRPr lang="nl-NL" sz="2800" i="1" dirty="0"/>
          </a:p>
          <a:p>
            <a:pPr>
              <a:buFont typeface="Wingdings" panose="05000000000000000000" pitchFamily="2" charset="2"/>
              <a:buChar char="§"/>
            </a:pPr>
            <a:endParaRPr lang="nl-NL" sz="2800" i="1" dirty="0"/>
          </a:p>
        </p:txBody>
      </p:sp>
    </p:spTree>
    <p:extLst>
      <p:ext uri="{BB962C8B-B14F-4D97-AF65-F5344CB8AC3E}">
        <p14:creationId xmlns:p14="http://schemas.microsoft.com/office/powerpoint/2010/main" val="2208694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Font typeface="Wingdings" panose="05000000000000000000" pitchFamily="2" charset="2"/>
              <a:buChar char="§"/>
            </a:pPr>
            <a:endParaRPr lang="nl-NL" sz="3200" dirty="0"/>
          </a:p>
          <a:p>
            <a:pPr marL="0" indent="0" algn="ctr">
              <a:buNone/>
            </a:pPr>
            <a:r>
              <a:rPr lang="nl-NL" sz="2400" b="1" u="sng" dirty="0" smtClean="0"/>
              <a:t>Wie wil een boekje winnen???</a:t>
            </a:r>
          </a:p>
          <a:p>
            <a:pPr>
              <a:buFont typeface="Wingdings" panose="05000000000000000000" pitchFamily="2" charset="2"/>
              <a:buChar char="§"/>
            </a:pPr>
            <a:r>
              <a:rPr lang="nl-NL" sz="2400" b="1" dirty="0" smtClean="0"/>
              <a:t>Vraag:</a:t>
            </a:r>
            <a:r>
              <a:rPr lang="nl-NL" sz="2400" dirty="0" smtClean="0"/>
              <a:t> Men is een </a:t>
            </a:r>
            <a:r>
              <a:rPr lang="nl-NL" sz="2400" i="1" dirty="0" err="1" smtClean="0"/>
              <a:t>soedjoed</a:t>
            </a:r>
            <a:r>
              <a:rPr lang="nl-NL" sz="2400" i="1" dirty="0" smtClean="0"/>
              <a:t> </a:t>
            </a:r>
            <a:r>
              <a:rPr lang="nl-NL" sz="2400" dirty="0" smtClean="0"/>
              <a:t>vergeten in de 2</a:t>
            </a:r>
            <a:r>
              <a:rPr lang="nl-NL" sz="2400" baseline="30000" dirty="0" smtClean="0"/>
              <a:t>e</a:t>
            </a:r>
            <a:r>
              <a:rPr lang="nl-NL" sz="2400" dirty="0" smtClean="0"/>
              <a:t> </a:t>
            </a:r>
            <a:r>
              <a:rPr lang="nl-NL" sz="2400" i="1" dirty="0" smtClean="0"/>
              <a:t>rak3ah </a:t>
            </a:r>
            <a:r>
              <a:rPr lang="nl-NL" sz="2400" dirty="0" smtClean="0"/>
              <a:t>terwijl men zich dit herinnert in de 4</a:t>
            </a:r>
            <a:r>
              <a:rPr lang="nl-NL" sz="2400" baseline="30000" dirty="0" smtClean="0"/>
              <a:t>e</a:t>
            </a:r>
            <a:r>
              <a:rPr lang="nl-NL" sz="2400" dirty="0" smtClean="0"/>
              <a:t> </a:t>
            </a:r>
            <a:r>
              <a:rPr lang="nl-NL" sz="2400" i="1" dirty="0" smtClean="0"/>
              <a:t>rak3ah</a:t>
            </a:r>
            <a:r>
              <a:rPr lang="nl-NL" sz="2400" dirty="0" smtClean="0"/>
              <a:t>. Wat te doen?</a:t>
            </a:r>
          </a:p>
          <a:p>
            <a:pPr>
              <a:buFont typeface="Wingdings" panose="05000000000000000000" pitchFamily="2" charset="2"/>
              <a:buChar char="ü"/>
            </a:pPr>
            <a:r>
              <a:rPr lang="nl-NL" sz="2400" b="1" dirty="0" smtClean="0"/>
              <a:t>Antwoord:</a:t>
            </a:r>
            <a:r>
              <a:rPr lang="nl-NL" sz="2400" dirty="0" smtClean="0"/>
              <a:t> In dit geval kan men niet meer teruggaan. De 2</a:t>
            </a:r>
            <a:r>
              <a:rPr lang="nl-NL" sz="2400" baseline="30000" dirty="0" smtClean="0"/>
              <a:t>e</a:t>
            </a:r>
            <a:r>
              <a:rPr lang="nl-NL" sz="2400" dirty="0" smtClean="0"/>
              <a:t> </a:t>
            </a:r>
            <a:r>
              <a:rPr lang="nl-NL" sz="2400" i="1" dirty="0" smtClean="0"/>
              <a:t>rak3ah </a:t>
            </a:r>
            <a:r>
              <a:rPr lang="nl-NL" sz="2400" dirty="0" smtClean="0"/>
              <a:t>is dus komen te vervallen. De 3</a:t>
            </a:r>
            <a:r>
              <a:rPr lang="nl-NL" sz="2400" baseline="30000" dirty="0" smtClean="0"/>
              <a:t>e</a:t>
            </a:r>
            <a:r>
              <a:rPr lang="nl-NL" sz="2400" dirty="0" smtClean="0"/>
              <a:t> </a:t>
            </a:r>
            <a:r>
              <a:rPr lang="nl-NL" sz="2400" i="1" dirty="0" smtClean="0"/>
              <a:t>rak3ah </a:t>
            </a:r>
            <a:r>
              <a:rPr lang="nl-NL" sz="2400" dirty="0" smtClean="0"/>
              <a:t>wordt nu dus de 2</a:t>
            </a:r>
            <a:r>
              <a:rPr lang="nl-NL" sz="2400" baseline="30000" dirty="0" smtClean="0"/>
              <a:t>e</a:t>
            </a:r>
            <a:r>
              <a:rPr lang="nl-NL" sz="2400" dirty="0" smtClean="0"/>
              <a:t> en de 4</a:t>
            </a:r>
            <a:r>
              <a:rPr lang="nl-NL" sz="2400" baseline="30000" dirty="0" smtClean="0"/>
              <a:t>e</a:t>
            </a:r>
            <a:r>
              <a:rPr lang="nl-NL" sz="2400" dirty="0" smtClean="0"/>
              <a:t> wordt de 3</a:t>
            </a:r>
            <a:r>
              <a:rPr lang="nl-NL" sz="2400" baseline="30000" dirty="0" smtClean="0"/>
              <a:t>e</a:t>
            </a:r>
            <a:r>
              <a:rPr lang="nl-NL" sz="2400" dirty="0" smtClean="0"/>
              <a:t>. Men dient dus een extra </a:t>
            </a:r>
            <a:r>
              <a:rPr lang="nl-NL" sz="2400" i="1" dirty="0" smtClean="0"/>
              <a:t>rak3ah </a:t>
            </a:r>
            <a:r>
              <a:rPr lang="nl-NL" sz="2400" dirty="0" smtClean="0"/>
              <a:t>te verrichten en de </a:t>
            </a:r>
            <a:r>
              <a:rPr lang="nl-NL" sz="2400" i="1" dirty="0" err="1" smtClean="0"/>
              <a:t>soedjoed</a:t>
            </a:r>
            <a:r>
              <a:rPr lang="nl-NL" sz="2400" i="1" dirty="0" smtClean="0"/>
              <a:t> as-</a:t>
            </a:r>
            <a:r>
              <a:rPr lang="nl-NL" sz="2400" i="1" dirty="0" err="1" smtClean="0"/>
              <a:t>sahw</a:t>
            </a:r>
            <a:r>
              <a:rPr lang="nl-NL" sz="2400" i="1" dirty="0" smtClean="0"/>
              <a:t> </a:t>
            </a:r>
            <a:r>
              <a:rPr lang="nl-NL" sz="2400" dirty="0" smtClean="0"/>
              <a:t>VOOR de </a:t>
            </a:r>
            <a:r>
              <a:rPr lang="nl-NL" sz="2400" i="1" dirty="0" err="1" smtClean="0"/>
              <a:t>Tasliem</a:t>
            </a:r>
            <a:r>
              <a:rPr lang="nl-NL" sz="2400" i="1" dirty="0" smtClean="0"/>
              <a:t> </a:t>
            </a:r>
            <a:r>
              <a:rPr lang="nl-NL" sz="2400" dirty="0" smtClean="0"/>
              <a:t>te verrichten.</a:t>
            </a:r>
          </a:p>
          <a:p>
            <a:pPr marL="0" indent="0">
              <a:buNone/>
            </a:pPr>
            <a:r>
              <a:rPr lang="nl-NL" sz="2400" b="1" dirty="0" smtClean="0"/>
              <a:t>- Reden: </a:t>
            </a:r>
            <a:r>
              <a:rPr lang="nl-NL" sz="2400" dirty="0" smtClean="0"/>
              <a:t>er is in deze specifieke situatie sprake van een toevoeging en iets te weinig… De toevoeging zijn de handelingen van de </a:t>
            </a:r>
            <a:r>
              <a:rPr lang="nl-NL" sz="2400" i="1" dirty="0" smtClean="0"/>
              <a:t>rak3ah </a:t>
            </a:r>
            <a:r>
              <a:rPr lang="nl-NL" sz="2400" dirty="0" smtClean="0"/>
              <a:t>met de vergeten pilaar… er is ook sprake van iets dat we te weinig hebben gedaan, namelijk de </a:t>
            </a:r>
            <a:r>
              <a:rPr lang="nl-NL" sz="2400" i="1" dirty="0" err="1" smtClean="0"/>
              <a:t>soerah</a:t>
            </a:r>
            <a:r>
              <a:rPr lang="nl-NL" sz="2400" i="1" dirty="0" smtClean="0"/>
              <a:t> </a:t>
            </a:r>
            <a:r>
              <a:rPr lang="nl-NL" sz="2400" dirty="0" smtClean="0"/>
              <a:t>in de 2</a:t>
            </a:r>
            <a:r>
              <a:rPr lang="nl-NL" sz="2400" baseline="30000" dirty="0" smtClean="0"/>
              <a:t>e</a:t>
            </a:r>
            <a:r>
              <a:rPr lang="nl-NL" sz="2400" dirty="0" smtClean="0"/>
              <a:t> </a:t>
            </a:r>
            <a:r>
              <a:rPr lang="nl-NL" sz="2400" i="1" dirty="0" smtClean="0"/>
              <a:t>rak3ah</a:t>
            </a:r>
            <a:r>
              <a:rPr lang="nl-NL" sz="2400" dirty="0" smtClean="0"/>
              <a:t>. De 3</a:t>
            </a:r>
            <a:r>
              <a:rPr lang="nl-NL" sz="2400" baseline="30000" dirty="0" smtClean="0"/>
              <a:t>e</a:t>
            </a:r>
            <a:r>
              <a:rPr lang="nl-NL" sz="2400" dirty="0" smtClean="0"/>
              <a:t> </a:t>
            </a:r>
            <a:r>
              <a:rPr lang="nl-NL" sz="2400" i="1" dirty="0" smtClean="0"/>
              <a:t>rak3ah </a:t>
            </a:r>
            <a:r>
              <a:rPr lang="nl-NL" sz="2400" dirty="0" smtClean="0"/>
              <a:t>is de 2</a:t>
            </a:r>
            <a:r>
              <a:rPr lang="nl-NL" sz="2400" baseline="30000" dirty="0" smtClean="0"/>
              <a:t>e</a:t>
            </a:r>
            <a:r>
              <a:rPr lang="nl-NL" sz="2400" dirty="0" smtClean="0"/>
              <a:t> </a:t>
            </a:r>
            <a:r>
              <a:rPr lang="nl-NL" sz="2400" i="1" dirty="0" smtClean="0"/>
              <a:t>rak3ah </a:t>
            </a:r>
            <a:r>
              <a:rPr lang="nl-NL" sz="2400" dirty="0" smtClean="0"/>
              <a:t>geworden, maar de 3</a:t>
            </a:r>
            <a:r>
              <a:rPr lang="nl-NL" sz="2400" baseline="30000" dirty="0" smtClean="0"/>
              <a:t>e</a:t>
            </a:r>
            <a:r>
              <a:rPr lang="nl-NL" sz="2400" dirty="0" smtClean="0"/>
              <a:t> </a:t>
            </a:r>
            <a:r>
              <a:rPr lang="nl-NL" sz="2400" i="1" dirty="0" smtClean="0"/>
              <a:t>rak3ah </a:t>
            </a:r>
            <a:r>
              <a:rPr lang="nl-NL" sz="2400" dirty="0" smtClean="0"/>
              <a:t>hadden wij zonder </a:t>
            </a:r>
            <a:r>
              <a:rPr lang="nl-NL" sz="2400" i="1" dirty="0" err="1" smtClean="0"/>
              <a:t>Soerah</a:t>
            </a:r>
            <a:r>
              <a:rPr lang="nl-NL" sz="2400" i="1" dirty="0" smtClean="0"/>
              <a:t> </a:t>
            </a:r>
            <a:r>
              <a:rPr lang="nl-NL" sz="2400" dirty="0" smtClean="0"/>
              <a:t>verricht, dus we komen nu een </a:t>
            </a:r>
            <a:r>
              <a:rPr lang="nl-NL" sz="2400" i="1" dirty="0" err="1" smtClean="0"/>
              <a:t>Soennah</a:t>
            </a:r>
            <a:r>
              <a:rPr lang="nl-NL" sz="2400" i="1" dirty="0" smtClean="0"/>
              <a:t> Mo-</a:t>
            </a:r>
            <a:r>
              <a:rPr lang="nl-NL" sz="2400" i="1" dirty="0" err="1" smtClean="0"/>
              <a:t>akkadah</a:t>
            </a:r>
            <a:r>
              <a:rPr lang="nl-NL" sz="2400" i="1" dirty="0" smtClean="0"/>
              <a:t> </a:t>
            </a:r>
            <a:r>
              <a:rPr lang="nl-NL" sz="2400" dirty="0" smtClean="0"/>
              <a:t>tekort. Aldus is het voorgeschreven om </a:t>
            </a:r>
            <a:r>
              <a:rPr lang="nl-NL" sz="2400" i="1" dirty="0" err="1" smtClean="0"/>
              <a:t>Soedjoed</a:t>
            </a:r>
            <a:r>
              <a:rPr lang="nl-NL" sz="2400" i="1" dirty="0" smtClean="0"/>
              <a:t> as-</a:t>
            </a:r>
            <a:r>
              <a:rPr lang="nl-NL" sz="2400" i="1" dirty="0" err="1" smtClean="0"/>
              <a:t>Sahw</a:t>
            </a:r>
            <a:r>
              <a:rPr lang="nl-NL" sz="2400" i="1" dirty="0" smtClean="0"/>
              <a:t> </a:t>
            </a:r>
            <a:r>
              <a:rPr lang="nl-NL" sz="2400" dirty="0" smtClean="0"/>
              <a:t>te verrichten VOOR </a:t>
            </a:r>
            <a:r>
              <a:rPr lang="nl-NL" sz="2400" i="1" dirty="0" smtClean="0"/>
              <a:t>at-</a:t>
            </a:r>
            <a:r>
              <a:rPr lang="nl-NL" sz="2400" i="1" dirty="0" err="1" smtClean="0"/>
              <a:t>Tasliem</a:t>
            </a:r>
            <a:r>
              <a:rPr lang="nl-NL" sz="2400" dirty="0" smtClean="0"/>
              <a:t>.</a:t>
            </a:r>
          </a:p>
          <a:p>
            <a:pPr marL="0" indent="0">
              <a:buNone/>
            </a:pPr>
            <a:endParaRPr lang="nl-NL" sz="2400" dirty="0"/>
          </a:p>
          <a:p>
            <a:pPr marL="0" indent="0">
              <a:buNone/>
            </a:pPr>
            <a:endParaRPr lang="nl-NL" sz="2400" dirty="0"/>
          </a:p>
          <a:p>
            <a:pPr marL="457200" indent="-457200">
              <a:buAutoNum type="arabicPeriod"/>
            </a:pPr>
            <a:endParaRPr lang="nl-NL" sz="2400" dirty="0"/>
          </a:p>
          <a:p>
            <a:endParaRPr lang="nl-NL" sz="2800" dirty="0"/>
          </a:p>
          <a:p>
            <a:pPr marL="514350" indent="-514350">
              <a:buAutoNum type="arabicParenR"/>
            </a:pPr>
            <a:endParaRPr lang="nl-NL" sz="2800" dirty="0" smtClean="0"/>
          </a:p>
          <a:p>
            <a:pPr marL="514350" indent="-514350">
              <a:buAutoNum type="arabicParenR"/>
            </a:pPr>
            <a:endParaRPr lang="nl-NL" sz="2800" dirty="0" smtClean="0"/>
          </a:p>
          <a:p>
            <a:pPr marL="514350" indent="-514350">
              <a:buAutoNum type="arabicParenR"/>
            </a:pPr>
            <a:endParaRPr lang="nl-NL" sz="2800" dirty="0" smtClean="0"/>
          </a:p>
          <a:p>
            <a:pPr marL="514350" indent="-514350">
              <a:buAutoNum type="arabicParenR"/>
            </a:pPr>
            <a:endParaRPr lang="nl-NL" sz="2800" dirty="0"/>
          </a:p>
          <a:p>
            <a:pPr>
              <a:buFont typeface="Wingdings" panose="05000000000000000000" pitchFamily="2" charset="2"/>
              <a:buChar char="§"/>
            </a:pPr>
            <a:endParaRPr lang="nl-NL" sz="2800" i="1" dirty="0" smtClean="0"/>
          </a:p>
          <a:p>
            <a:pPr>
              <a:buFont typeface="Wingdings" panose="05000000000000000000" pitchFamily="2" charset="2"/>
              <a:buChar char="§"/>
            </a:pPr>
            <a:endParaRPr lang="nl-NL" sz="2800" i="1" dirty="0"/>
          </a:p>
          <a:p>
            <a:pPr>
              <a:buFont typeface="Wingdings" panose="05000000000000000000" pitchFamily="2" charset="2"/>
              <a:buChar char="§"/>
            </a:pPr>
            <a:endParaRPr lang="nl-NL" sz="2800" i="1" dirty="0"/>
          </a:p>
        </p:txBody>
      </p:sp>
    </p:spTree>
    <p:extLst>
      <p:ext uri="{BB962C8B-B14F-4D97-AF65-F5344CB8AC3E}">
        <p14:creationId xmlns:p14="http://schemas.microsoft.com/office/powerpoint/2010/main" val="4096715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Font typeface="Wingdings" panose="05000000000000000000" pitchFamily="2" charset="2"/>
              <a:buChar char="§"/>
            </a:pPr>
            <a:endParaRPr lang="nl-NL" sz="3200" dirty="0"/>
          </a:p>
          <a:p>
            <a:pPr marL="0" indent="0">
              <a:buNone/>
            </a:pPr>
            <a:r>
              <a:rPr lang="nl-NL" sz="2400" b="1" u="sng" dirty="0" smtClean="0"/>
              <a:t>De regelgeving op het moment op het moment dat men achter de </a:t>
            </a:r>
            <a:r>
              <a:rPr lang="nl-NL" sz="2400" b="1" u="sng" dirty="0" err="1" smtClean="0"/>
              <a:t>imaam</a:t>
            </a:r>
            <a:r>
              <a:rPr lang="nl-NL" sz="2400" b="1" u="sng" dirty="0" smtClean="0"/>
              <a:t> bidt</a:t>
            </a:r>
          </a:p>
          <a:p>
            <a:pPr marL="457200" indent="-457200">
              <a:buAutoNum type="arabicParenR"/>
            </a:pPr>
            <a:r>
              <a:rPr lang="nl-NL" sz="2400" dirty="0" smtClean="0"/>
              <a:t>Op </a:t>
            </a:r>
            <a:r>
              <a:rPr lang="nl-NL" sz="2400" dirty="0"/>
              <a:t>het moment dat de volgeling iets vergeet binnen het gebed dan hoeft hij helemaal niets te doen volgens de overeenstemming van de geleerden aangezien de </a:t>
            </a:r>
            <a:r>
              <a:rPr lang="nl-NL" sz="2400" i="1" dirty="0" err="1"/>
              <a:t>imaam</a:t>
            </a:r>
            <a:r>
              <a:rPr lang="nl-NL" sz="2400" i="1" dirty="0"/>
              <a:t> </a:t>
            </a:r>
            <a:r>
              <a:rPr lang="nl-NL" sz="2400" dirty="0"/>
              <a:t>dit voor hem </a:t>
            </a:r>
            <a:r>
              <a:rPr lang="nl-NL" sz="2400" dirty="0" smtClean="0"/>
              <a:t>draagt.</a:t>
            </a:r>
          </a:p>
          <a:p>
            <a:pPr marL="457200" indent="-457200">
              <a:buAutoNum type="arabicParenR"/>
            </a:pPr>
            <a:r>
              <a:rPr lang="nl-NL" sz="2400" dirty="0" smtClean="0"/>
              <a:t>Op het moment dat de </a:t>
            </a:r>
            <a:r>
              <a:rPr lang="nl-NL" sz="2400" i="1" dirty="0" err="1" smtClean="0"/>
              <a:t>imaam</a:t>
            </a:r>
            <a:r>
              <a:rPr lang="nl-NL" sz="2400" i="1" dirty="0" smtClean="0"/>
              <a:t> </a:t>
            </a:r>
            <a:r>
              <a:rPr lang="nl-NL" sz="2400" dirty="0" smtClean="0"/>
              <a:t>zelf iets is vergeten en de </a:t>
            </a:r>
            <a:r>
              <a:rPr lang="nl-NL" sz="2400" i="1" dirty="0" err="1" smtClean="0"/>
              <a:t>soedjoed</a:t>
            </a:r>
            <a:r>
              <a:rPr lang="nl-NL" sz="2400" i="1" dirty="0" smtClean="0"/>
              <a:t> as-</a:t>
            </a:r>
            <a:r>
              <a:rPr lang="nl-NL" sz="2400" i="1" dirty="0" err="1" smtClean="0"/>
              <a:t>Sahw</a:t>
            </a:r>
            <a:r>
              <a:rPr lang="nl-NL" sz="2400" i="1" dirty="0" smtClean="0"/>
              <a:t> </a:t>
            </a:r>
            <a:r>
              <a:rPr lang="nl-NL" sz="2400" dirty="0" smtClean="0"/>
              <a:t>VOOR </a:t>
            </a:r>
            <a:r>
              <a:rPr lang="nl-NL" sz="2400" i="1" dirty="0" smtClean="0"/>
              <a:t>at-</a:t>
            </a:r>
            <a:r>
              <a:rPr lang="nl-NL" sz="2400" i="1" dirty="0" err="1" smtClean="0"/>
              <a:t>Tasliem</a:t>
            </a:r>
            <a:r>
              <a:rPr lang="nl-NL" sz="2400" i="1" dirty="0" smtClean="0"/>
              <a:t> </a:t>
            </a:r>
            <a:r>
              <a:rPr lang="nl-NL" sz="2400" dirty="0" smtClean="0"/>
              <a:t>verricht, dan verricht de volgeling ook deze </a:t>
            </a:r>
            <a:r>
              <a:rPr lang="nl-NL" sz="2400" i="1" dirty="0" err="1" smtClean="0"/>
              <a:t>soedjoed</a:t>
            </a:r>
            <a:r>
              <a:rPr lang="nl-NL" sz="2400" i="1" dirty="0" smtClean="0"/>
              <a:t> as-</a:t>
            </a:r>
            <a:r>
              <a:rPr lang="nl-NL" sz="2400" i="1" dirty="0" err="1" smtClean="0"/>
              <a:t>sahw</a:t>
            </a:r>
            <a:r>
              <a:rPr lang="nl-NL" sz="2400" i="1" dirty="0" smtClean="0"/>
              <a:t> </a:t>
            </a:r>
            <a:r>
              <a:rPr lang="nl-NL" sz="2400" dirty="0" smtClean="0"/>
              <a:t>met de </a:t>
            </a:r>
            <a:r>
              <a:rPr lang="nl-NL" sz="2400" i="1" dirty="0" err="1" smtClean="0"/>
              <a:t>imaam</a:t>
            </a:r>
            <a:r>
              <a:rPr lang="nl-NL" sz="2400" i="1" dirty="0" smtClean="0"/>
              <a:t> </a:t>
            </a:r>
            <a:r>
              <a:rPr lang="nl-NL" sz="2400" dirty="0" smtClean="0"/>
              <a:t>(al moet de volgeling na de </a:t>
            </a:r>
            <a:r>
              <a:rPr lang="nl-NL" sz="2400" i="1" dirty="0" err="1" smtClean="0"/>
              <a:t>Tasliem</a:t>
            </a:r>
            <a:r>
              <a:rPr lang="nl-NL" sz="2400" i="1" dirty="0" smtClean="0"/>
              <a:t> </a:t>
            </a:r>
            <a:r>
              <a:rPr lang="nl-NL" sz="2400" dirty="0" smtClean="0"/>
              <a:t>van de </a:t>
            </a:r>
            <a:r>
              <a:rPr lang="nl-NL" sz="2400" i="1" dirty="0" err="1" smtClean="0"/>
              <a:t>imaam</a:t>
            </a:r>
            <a:r>
              <a:rPr lang="nl-NL" sz="2400" i="1" dirty="0" smtClean="0"/>
              <a:t> </a:t>
            </a:r>
            <a:r>
              <a:rPr lang="nl-NL" sz="2400" dirty="0" smtClean="0"/>
              <a:t>nog een rak3ah of meer inhalen).</a:t>
            </a:r>
          </a:p>
          <a:p>
            <a:pPr marL="457200" indent="-457200">
              <a:buAutoNum type="arabicParenR"/>
            </a:pPr>
            <a:r>
              <a:rPr lang="nl-NL" sz="2400" dirty="0" smtClean="0"/>
              <a:t>Op het moment dat de </a:t>
            </a:r>
            <a:r>
              <a:rPr lang="nl-NL" sz="2400" i="1" dirty="0" err="1" smtClean="0"/>
              <a:t>imaam</a:t>
            </a:r>
            <a:r>
              <a:rPr lang="nl-NL" sz="2400" i="1" dirty="0" smtClean="0"/>
              <a:t> </a:t>
            </a:r>
            <a:r>
              <a:rPr lang="nl-NL" sz="2400" dirty="0" smtClean="0"/>
              <a:t>iets extra’s heeft verricht en vervolgens de </a:t>
            </a:r>
            <a:r>
              <a:rPr lang="nl-NL" sz="2400" i="1" dirty="0" err="1" smtClean="0"/>
              <a:t>soedjoed</a:t>
            </a:r>
            <a:r>
              <a:rPr lang="nl-NL" sz="2400" i="1" dirty="0" smtClean="0"/>
              <a:t> as-</a:t>
            </a:r>
            <a:r>
              <a:rPr lang="nl-NL" sz="2400" i="1" dirty="0" err="1" smtClean="0"/>
              <a:t>Sahw</a:t>
            </a:r>
            <a:r>
              <a:rPr lang="nl-NL" sz="2400" i="1" dirty="0" smtClean="0"/>
              <a:t> </a:t>
            </a:r>
            <a:r>
              <a:rPr lang="nl-NL" sz="2400" dirty="0" smtClean="0"/>
              <a:t>NA </a:t>
            </a:r>
            <a:r>
              <a:rPr lang="nl-NL" sz="2400" i="1" dirty="0" smtClean="0"/>
              <a:t>at-</a:t>
            </a:r>
            <a:r>
              <a:rPr lang="nl-NL" sz="2400" i="1" dirty="0" err="1" smtClean="0"/>
              <a:t>Tasliem</a:t>
            </a:r>
            <a:r>
              <a:rPr lang="nl-NL" sz="2400" i="1" dirty="0" smtClean="0"/>
              <a:t> </a:t>
            </a:r>
            <a:r>
              <a:rPr lang="nl-NL" sz="2400" dirty="0" smtClean="0"/>
              <a:t>verricht, dan is het niet toegestaan voor de volgeling om deze </a:t>
            </a:r>
            <a:r>
              <a:rPr lang="nl-NL" sz="2400" i="1" dirty="0" err="1" smtClean="0"/>
              <a:t>soedjoed</a:t>
            </a:r>
            <a:r>
              <a:rPr lang="nl-NL" sz="2400" i="1" dirty="0" smtClean="0"/>
              <a:t> </a:t>
            </a:r>
            <a:r>
              <a:rPr lang="nl-NL" sz="2400" dirty="0" smtClean="0"/>
              <a:t>ook te verrichten op het moment dat de volgeling nog een </a:t>
            </a:r>
            <a:r>
              <a:rPr lang="nl-NL" sz="2400" i="1" dirty="0" smtClean="0"/>
              <a:t>rak3ah </a:t>
            </a:r>
            <a:r>
              <a:rPr lang="nl-NL" sz="2400" dirty="0" smtClean="0"/>
              <a:t>of meer moet inhalen. Doet de volgeling wel mee dan is zijn gebed ongeldig geworden.</a:t>
            </a:r>
          </a:p>
          <a:p>
            <a:pPr marL="0" indent="0">
              <a:buNone/>
            </a:pPr>
            <a:endParaRPr lang="nl-NL" sz="2400" dirty="0"/>
          </a:p>
          <a:p>
            <a:pPr marL="0" indent="0">
              <a:buNone/>
            </a:pPr>
            <a:endParaRPr lang="nl-NL" sz="2400" dirty="0"/>
          </a:p>
          <a:p>
            <a:pPr marL="457200" indent="-457200">
              <a:buAutoNum type="arabicPeriod"/>
            </a:pPr>
            <a:endParaRPr lang="nl-NL" sz="2400" dirty="0"/>
          </a:p>
          <a:p>
            <a:endParaRPr lang="nl-NL" sz="2800" dirty="0"/>
          </a:p>
          <a:p>
            <a:pPr marL="514350" indent="-514350">
              <a:buAutoNum type="arabicParenR"/>
            </a:pPr>
            <a:endParaRPr lang="nl-NL" sz="2800" dirty="0" smtClean="0"/>
          </a:p>
          <a:p>
            <a:pPr marL="514350" indent="-514350">
              <a:buAutoNum type="arabicParenR"/>
            </a:pPr>
            <a:endParaRPr lang="nl-NL" sz="2800" dirty="0" smtClean="0"/>
          </a:p>
          <a:p>
            <a:pPr marL="514350" indent="-514350">
              <a:buAutoNum type="arabicParenR"/>
            </a:pPr>
            <a:endParaRPr lang="nl-NL" sz="2800" dirty="0" smtClean="0"/>
          </a:p>
          <a:p>
            <a:pPr marL="514350" indent="-514350">
              <a:buAutoNum type="arabicParenR"/>
            </a:pPr>
            <a:endParaRPr lang="nl-NL" sz="2800" dirty="0"/>
          </a:p>
          <a:p>
            <a:pPr>
              <a:buFont typeface="Wingdings" panose="05000000000000000000" pitchFamily="2" charset="2"/>
              <a:buChar char="§"/>
            </a:pPr>
            <a:endParaRPr lang="nl-NL" sz="2800" i="1" dirty="0" smtClean="0"/>
          </a:p>
          <a:p>
            <a:pPr>
              <a:buFont typeface="Wingdings" panose="05000000000000000000" pitchFamily="2" charset="2"/>
              <a:buChar char="§"/>
            </a:pPr>
            <a:endParaRPr lang="nl-NL" sz="2800" i="1" dirty="0"/>
          </a:p>
          <a:p>
            <a:pPr>
              <a:buFont typeface="Wingdings" panose="05000000000000000000" pitchFamily="2" charset="2"/>
              <a:buChar char="§"/>
            </a:pPr>
            <a:endParaRPr lang="nl-NL" sz="2800" i="1" dirty="0"/>
          </a:p>
        </p:txBody>
      </p:sp>
    </p:spTree>
    <p:extLst>
      <p:ext uri="{BB962C8B-B14F-4D97-AF65-F5344CB8AC3E}">
        <p14:creationId xmlns:p14="http://schemas.microsoft.com/office/powerpoint/2010/main" val="1812064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a:buFont typeface="Wingdings" panose="05000000000000000000" pitchFamily="2" charset="2"/>
              <a:buChar char="§"/>
            </a:pPr>
            <a:endParaRPr lang="nl-NL" sz="3200" dirty="0"/>
          </a:p>
          <a:p>
            <a:pPr marL="0" indent="0">
              <a:buNone/>
            </a:pPr>
            <a:r>
              <a:rPr lang="nl-NL" sz="2400" b="1" dirty="0" smtClean="0"/>
              <a:t>Wat te doen indien men vergeet </a:t>
            </a:r>
            <a:r>
              <a:rPr lang="nl-NL" sz="2400" b="1" dirty="0" err="1" smtClean="0"/>
              <a:t>Soedjoed</a:t>
            </a:r>
            <a:r>
              <a:rPr lang="nl-NL" sz="2400" b="1" dirty="0" smtClean="0"/>
              <a:t> as-</a:t>
            </a:r>
            <a:r>
              <a:rPr lang="nl-NL" sz="2400" b="1" dirty="0" err="1" smtClean="0"/>
              <a:t>Sahw</a:t>
            </a:r>
            <a:r>
              <a:rPr lang="nl-NL" sz="2400" b="1" dirty="0" smtClean="0"/>
              <a:t> vergeet te verrichten?</a:t>
            </a:r>
          </a:p>
          <a:p>
            <a:pPr marL="457200" indent="-457200">
              <a:buAutoNum type="arabicParenR"/>
            </a:pPr>
            <a:r>
              <a:rPr lang="nl-NL" sz="2400" dirty="0" smtClean="0"/>
              <a:t>Als het gaat om de </a:t>
            </a:r>
            <a:r>
              <a:rPr lang="nl-NL" sz="2400" i="1" dirty="0" err="1" smtClean="0"/>
              <a:t>Soedjoed</a:t>
            </a:r>
            <a:r>
              <a:rPr lang="nl-NL" sz="2400" i="1" dirty="0" smtClean="0"/>
              <a:t> as-</a:t>
            </a:r>
            <a:r>
              <a:rPr lang="nl-NL" sz="2400" i="1" dirty="0" err="1" smtClean="0"/>
              <a:t>Sahw</a:t>
            </a:r>
            <a:r>
              <a:rPr lang="nl-NL" sz="2400" i="1" dirty="0" smtClean="0"/>
              <a:t> </a:t>
            </a:r>
            <a:r>
              <a:rPr lang="nl-NL" sz="2400" dirty="0" smtClean="0"/>
              <a:t>NA </a:t>
            </a:r>
            <a:r>
              <a:rPr lang="nl-NL" sz="2400" i="1" dirty="0" smtClean="0"/>
              <a:t>at-</a:t>
            </a:r>
            <a:r>
              <a:rPr lang="nl-NL" sz="2400" i="1" dirty="0" err="1" smtClean="0"/>
              <a:t>Tasliem</a:t>
            </a:r>
            <a:r>
              <a:rPr lang="nl-NL" sz="2400" i="1" dirty="0" smtClean="0"/>
              <a:t> </a:t>
            </a:r>
            <a:r>
              <a:rPr lang="nl-NL" sz="2400" dirty="0" smtClean="0"/>
              <a:t>dan dient men deze alsnog te verrichten, al is het een jaar later. </a:t>
            </a:r>
          </a:p>
          <a:p>
            <a:pPr>
              <a:buFontTx/>
              <a:buChar char="-"/>
            </a:pPr>
            <a:r>
              <a:rPr lang="nl-NL" sz="2400" dirty="0" smtClean="0"/>
              <a:t>In dit geval verricht men de openingstakbier, vervolgens de </a:t>
            </a:r>
            <a:r>
              <a:rPr lang="nl-NL" sz="2400" i="1" dirty="0" err="1" smtClean="0"/>
              <a:t>soedjoed</a:t>
            </a:r>
            <a:r>
              <a:rPr lang="nl-NL" sz="2400" i="1" dirty="0" smtClean="0"/>
              <a:t> as-</a:t>
            </a:r>
            <a:r>
              <a:rPr lang="nl-NL" sz="2400" i="1" dirty="0" err="1" smtClean="0"/>
              <a:t>sahw</a:t>
            </a:r>
            <a:r>
              <a:rPr lang="nl-NL" sz="2400" i="1" dirty="0" smtClean="0"/>
              <a:t> </a:t>
            </a:r>
            <a:r>
              <a:rPr lang="nl-NL" sz="2400" dirty="0" smtClean="0"/>
              <a:t>en vervolgens </a:t>
            </a:r>
            <a:r>
              <a:rPr lang="nl-NL" sz="2400" i="1" dirty="0" smtClean="0"/>
              <a:t>at-</a:t>
            </a:r>
            <a:r>
              <a:rPr lang="nl-NL" sz="2400" i="1" dirty="0" err="1" smtClean="0"/>
              <a:t>Tashahhoed</a:t>
            </a:r>
            <a:r>
              <a:rPr lang="nl-NL" sz="2400" i="1" dirty="0" smtClean="0"/>
              <a:t> </a:t>
            </a:r>
            <a:r>
              <a:rPr lang="nl-NL" sz="2400" dirty="0" smtClean="0"/>
              <a:t>en dan de </a:t>
            </a:r>
            <a:r>
              <a:rPr lang="nl-NL" sz="2400" i="1" dirty="0" err="1" smtClean="0"/>
              <a:t>Tasliem</a:t>
            </a:r>
            <a:r>
              <a:rPr lang="nl-NL" sz="2400" dirty="0" smtClean="0"/>
              <a:t>.</a:t>
            </a:r>
          </a:p>
          <a:p>
            <a:pPr marL="457200" indent="-457200">
              <a:buFont typeface="+mj-lt"/>
              <a:buAutoNum type="arabicPeriod" startAt="2"/>
            </a:pPr>
            <a:r>
              <a:rPr lang="nl-NL" sz="2400" dirty="0" smtClean="0"/>
              <a:t>Als het gaat om de </a:t>
            </a:r>
            <a:r>
              <a:rPr lang="nl-NL" sz="2400" i="1" dirty="0" err="1" smtClean="0"/>
              <a:t>Soedjoed</a:t>
            </a:r>
            <a:r>
              <a:rPr lang="nl-NL" sz="2400" i="1" dirty="0" smtClean="0"/>
              <a:t> as-</a:t>
            </a:r>
            <a:r>
              <a:rPr lang="nl-NL" sz="2400" i="1" dirty="0" err="1" smtClean="0"/>
              <a:t>Sahw</a:t>
            </a:r>
            <a:r>
              <a:rPr lang="nl-NL" sz="2400" i="1" dirty="0" smtClean="0"/>
              <a:t> </a:t>
            </a:r>
            <a:r>
              <a:rPr lang="nl-NL" sz="2400" dirty="0" smtClean="0"/>
              <a:t>voor </a:t>
            </a:r>
            <a:r>
              <a:rPr lang="nl-NL" sz="2400" i="1" dirty="0" smtClean="0"/>
              <a:t>at-</a:t>
            </a:r>
            <a:r>
              <a:rPr lang="nl-NL" sz="2400" i="1" dirty="0" err="1" smtClean="0"/>
              <a:t>Tasliem</a:t>
            </a:r>
            <a:r>
              <a:rPr lang="nl-NL" sz="2400" i="1" dirty="0" smtClean="0"/>
              <a:t> </a:t>
            </a:r>
            <a:r>
              <a:rPr lang="nl-NL" sz="2400" dirty="0" smtClean="0"/>
              <a:t>dan zegt </a:t>
            </a:r>
            <a:r>
              <a:rPr lang="nl-NL" sz="2400" i="1" dirty="0" smtClean="0"/>
              <a:t>al-</a:t>
            </a:r>
            <a:r>
              <a:rPr lang="nl-NL" sz="2400" i="1" dirty="0" err="1" smtClean="0"/>
              <a:t>Maalikiyyah</a:t>
            </a:r>
            <a:r>
              <a:rPr lang="nl-NL" sz="2400" dirty="0" smtClean="0"/>
              <a:t>:</a:t>
            </a:r>
          </a:p>
          <a:p>
            <a:pPr>
              <a:buFontTx/>
              <a:buChar char="-"/>
            </a:pPr>
            <a:r>
              <a:rPr lang="nl-NL" sz="2400" dirty="0" smtClean="0"/>
              <a:t>Als men zich dit kort na at-</a:t>
            </a:r>
            <a:r>
              <a:rPr lang="nl-NL" sz="2400" dirty="0" err="1" smtClean="0"/>
              <a:t>Tasliem</a:t>
            </a:r>
            <a:r>
              <a:rPr lang="nl-NL" sz="2400" dirty="0" smtClean="0"/>
              <a:t> herinnert, dan maakt men er een </a:t>
            </a:r>
            <a:r>
              <a:rPr lang="nl-NL" sz="2400" i="1" dirty="0" err="1" smtClean="0"/>
              <a:t>Soedjoed</a:t>
            </a:r>
            <a:r>
              <a:rPr lang="nl-NL" sz="2400" i="1" dirty="0" smtClean="0"/>
              <a:t> as-</a:t>
            </a:r>
            <a:r>
              <a:rPr lang="nl-NL" sz="2400" i="1" dirty="0" err="1" smtClean="0"/>
              <a:t>Sahw</a:t>
            </a:r>
            <a:r>
              <a:rPr lang="nl-NL" sz="2400" i="1" dirty="0" smtClean="0"/>
              <a:t> </a:t>
            </a:r>
            <a:r>
              <a:rPr lang="nl-NL" sz="2400" dirty="0" smtClean="0"/>
              <a:t>NA </a:t>
            </a:r>
            <a:r>
              <a:rPr lang="nl-NL" sz="2400" i="1" dirty="0" smtClean="0"/>
              <a:t>at-</a:t>
            </a:r>
            <a:r>
              <a:rPr lang="nl-NL" sz="2400" i="1" dirty="0" err="1" smtClean="0"/>
              <a:t>Tasliem</a:t>
            </a:r>
            <a:r>
              <a:rPr lang="nl-NL" sz="2400" i="1" dirty="0" smtClean="0"/>
              <a:t> </a:t>
            </a:r>
            <a:r>
              <a:rPr lang="nl-NL" sz="2400" dirty="0" smtClean="0"/>
              <a:t>van.</a:t>
            </a:r>
          </a:p>
          <a:p>
            <a:pPr>
              <a:buFontTx/>
              <a:buChar char="-"/>
            </a:pPr>
            <a:r>
              <a:rPr lang="nl-NL" sz="2400" dirty="0" smtClean="0"/>
              <a:t>Als men er pas veel later achter komt en het ging om 1 of 2 </a:t>
            </a:r>
            <a:r>
              <a:rPr lang="nl-NL" sz="2400" i="1" dirty="0" err="1" smtClean="0"/>
              <a:t>Soenan</a:t>
            </a:r>
            <a:r>
              <a:rPr lang="nl-NL" sz="2400" i="1" dirty="0" smtClean="0"/>
              <a:t> </a:t>
            </a:r>
            <a:r>
              <a:rPr lang="nl-NL" sz="2400" dirty="0" smtClean="0"/>
              <a:t>dan hoeft men niets te doen.</a:t>
            </a:r>
          </a:p>
          <a:p>
            <a:pPr>
              <a:buFontTx/>
              <a:buChar char="-"/>
            </a:pPr>
            <a:r>
              <a:rPr lang="nl-NL" sz="2400" dirty="0" smtClean="0"/>
              <a:t>Ging het om drie </a:t>
            </a:r>
            <a:r>
              <a:rPr lang="nl-NL" sz="2400" i="1" dirty="0" err="1" smtClean="0"/>
              <a:t>Soenan</a:t>
            </a:r>
            <a:r>
              <a:rPr lang="nl-NL" sz="2400" i="1" dirty="0" smtClean="0"/>
              <a:t> </a:t>
            </a:r>
            <a:r>
              <a:rPr lang="nl-NL" sz="2400" dirty="0" smtClean="0"/>
              <a:t>of meer dan is het gebed ongeldig geworden volgens de meest bekende mening en dient men dat gebed opnieuw te bidden. </a:t>
            </a:r>
          </a:p>
          <a:p>
            <a:pPr>
              <a:buFontTx/>
              <a:buChar char="-"/>
            </a:pPr>
            <a:r>
              <a:rPr lang="nl-NL" sz="2400" b="1" i="1" dirty="0" smtClean="0"/>
              <a:t>Deze laatste mening is echter incorrect aangezien er geen enkel bewijs voor bestaat. </a:t>
            </a:r>
          </a:p>
          <a:p>
            <a:pPr marL="0" indent="0">
              <a:buNone/>
            </a:pPr>
            <a:r>
              <a:rPr lang="nl-NL" sz="2400" dirty="0" smtClean="0"/>
              <a:t>* Daarnaast is het buitengewoon opmerkelijk dat </a:t>
            </a:r>
            <a:r>
              <a:rPr lang="nl-NL" sz="2400" i="1" dirty="0" smtClean="0"/>
              <a:t>al-</a:t>
            </a:r>
            <a:r>
              <a:rPr lang="nl-NL" sz="2400" i="1" dirty="0" err="1" smtClean="0"/>
              <a:t>Maalikiyyah</a:t>
            </a:r>
            <a:r>
              <a:rPr lang="nl-NL" sz="2400" i="1" dirty="0" smtClean="0"/>
              <a:t> </a:t>
            </a:r>
            <a:r>
              <a:rPr lang="nl-NL" sz="2400" dirty="0" smtClean="0"/>
              <a:t>zegt: je mag expres een </a:t>
            </a:r>
            <a:r>
              <a:rPr lang="nl-NL" sz="2400" i="1" dirty="0" err="1" smtClean="0"/>
              <a:t>Soennah</a:t>
            </a:r>
            <a:r>
              <a:rPr lang="nl-NL" sz="2400" i="1" dirty="0"/>
              <a:t> </a:t>
            </a:r>
            <a:r>
              <a:rPr lang="nl-NL" sz="2400" i="1" dirty="0" smtClean="0"/>
              <a:t>Mo-</a:t>
            </a:r>
            <a:r>
              <a:rPr lang="nl-NL" sz="2400" i="1" dirty="0" err="1" smtClean="0"/>
              <a:t>akkadah</a:t>
            </a:r>
            <a:r>
              <a:rPr lang="nl-NL" sz="2400" i="1" dirty="0" smtClean="0"/>
              <a:t> </a:t>
            </a:r>
            <a:r>
              <a:rPr lang="nl-NL" sz="2400" dirty="0" smtClean="0"/>
              <a:t>achterwege laten en je gebed is gewoon geldig, maar als je de </a:t>
            </a:r>
            <a:r>
              <a:rPr lang="nl-NL" sz="2400" i="1" dirty="0" err="1" smtClean="0"/>
              <a:t>Soedjoed</a:t>
            </a:r>
            <a:r>
              <a:rPr lang="nl-NL" sz="2400" i="1" dirty="0" smtClean="0"/>
              <a:t> as-</a:t>
            </a:r>
            <a:r>
              <a:rPr lang="nl-NL" sz="2400" i="1" dirty="0" err="1" smtClean="0"/>
              <a:t>Sahw</a:t>
            </a:r>
            <a:r>
              <a:rPr lang="nl-NL" sz="2400" i="1" dirty="0" smtClean="0"/>
              <a:t> </a:t>
            </a:r>
            <a:r>
              <a:rPr lang="nl-NL" sz="2400" dirty="0" smtClean="0"/>
              <a:t>vergeet wegens het vergeten van 3 of meer </a:t>
            </a:r>
            <a:r>
              <a:rPr lang="nl-NL" sz="2400" i="1" dirty="0" err="1" smtClean="0"/>
              <a:t>Soenan</a:t>
            </a:r>
            <a:r>
              <a:rPr lang="nl-NL" sz="2400" i="1" dirty="0" smtClean="0"/>
              <a:t> </a:t>
            </a:r>
            <a:r>
              <a:rPr lang="nl-NL" sz="2400" dirty="0" smtClean="0"/>
              <a:t>dan is je gebed ongeldig?!</a:t>
            </a:r>
          </a:p>
          <a:p>
            <a:pPr marL="0" indent="0">
              <a:buNone/>
            </a:pPr>
            <a:endParaRPr lang="nl-NL" sz="2400" dirty="0"/>
          </a:p>
          <a:p>
            <a:pPr marL="0" indent="0">
              <a:buNone/>
            </a:pPr>
            <a:endParaRPr lang="nl-NL" sz="2400" dirty="0"/>
          </a:p>
          <a:p>
            <a:pPr marL="457200" indent="-457200">
              <a:buAutoNum type="arabicPeriod"/>
            </a:pPr>
            <a:endParaRPr lang="nl-NL" sz="2400" dirty="0"/>
          </a:p>
          <a:p>
            <a:endParaRPr lang="nl-NL" sz="2800" dirty="0"/>
          </a:p>
          <a:p>
            <a:pPr marL="514350" indent="-514350">
              <a:buAutoNum type="arabicParenR"/>
            </a:pPr>
            <a:endParaRPr lang="nl-NL" sz="2800" dirty="0" smtClean="0"/>
          </a:p>
          <a:p>
            <a:pPr marL="514350" indent="-514350">
              <a:buAutoNum type="arabicParenR"/>
            </a:pPr>
            <a:endParaRPr lang="nl-NL" sz="2800" dirty="0" smtClean="0"/>
          </a:p>
          <a:p>
            <a:pPr marL="514350" indent="-514350">
              <a:buAutoNum type="arabicParenR"/>
            </a:pPr>
            <a:endParaRPr lang="nl-NL" sz="2800" dirty="0" smtClean="0"/>
          </a:p>
          <a:p>
            <a:pPr marL="514350" indent="-514350">
              <a:buAutoNum type="arabicParenR"/>
            </a:pPr>
            <a:endParaRPr lang="nl-NL" sz="2800" dirty="0"/>
          </a:p>
          <a:p>
            <a:pPr>
              <a:buFont typeface="Wingdings" panose="05000000000000000000" pitchFamily="2" charset="2"/>
              <a:buChar char="§"/>
            </a:pPr>
            <a:endParaRPr lang="nl-NL" sz="2800" i="1" dirty="0" smtClean="0"/>
          </a:p>
          <a:p>
            <a:pPr>
              <a:buFont typeface="Wingdings" panose="05000000000000000000" pitchFamily="2" charset="2"/>
              <a:buChar char="§"/>
            </a:pPr>
            <a:endParaRPr lang="nl-NL" sz="2800" i="1" dirty="0"/>
          </a:p>
          <a:p>
            <a:pPr>
              <a:buFont typeface="Wingdings" panose="05000000000000000000" pitchFamily="2" charset="2"/>
              <a:buChar char="§"/>
            </a:pPr>
            <a:endParaRPr lang="nl-NL" sz="2800" i="1" dirty="0"/>
          </a:p>
        </p:txBody>
      </p:sp>
    </p:spTree>
    <p:extLst>
      <p:ext uri="{BB962C8B-B14F-4D97-AF65-F5344CB8AC3E}">
        <p14:creationId xmlns:p14="http://schemas.microsoft.com/office/powerpoint/2010/main" val="3523301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fade">
                                      <p:cBhvr>
                                        <p:cTn id="4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a:buFont typeface="Wingdings" panose="05000000000000000000" pitchFamily="2" charset="2"/>
              <a:buChar char="§"/>
            </a:pPr>
            <a:endParaRPr lang="nl-NL" sz="3200" dirty="0"/>
          </a:p>
          <a:p>
            <a:pPr marL="0" indent="0">
              <a:buNone/>
            </a:pPr>
            <a:r>
              <a:rPr lang="nl-NL" sz="2400" b="1" dirty="0" smtClean="0"/>
              <a:t>Wat te doen op het moment dat men twijfelt over het aantal raka3aat dat men heeft gebeden?</a:t>
            </a:r>
          </a:p>
          <a:p>
            <a:pPr marL="457200" indent="-457200">
              <a:buAutoNum type="arabicParenR"/>
            </a:pPr>
            <a:r>
              <a:rPr lang="nl-NL" sz="2400" dirty="0" smtClean="0"/>
              <a:t>Op het moment dat het gaat om een persoon die vaak veel influisteringen heeft (</a:t>
            </a:r>
            <a:r>
              <a:rPr lang="nl-NL" sz="2400" i="1" dirty="0" err="1" smtClean="0"/>
              <a:t>mowaswas</a:t>
            </a:r>
            <a:r>
              <a:rPr lang="nl-NL" sz="2400" dirty="0" smtClean="0"/>
              <a:t>) (elk gebed of elke dag wel minimaal een keer) dan dient deze persoon deze twijfels te negeren.</a:t>
            </a:r>
          </a:p>
          <a:p>
            <a:pPr marL="457200" indent="-457200">
              <a:buAutoNum type="arabicParenR"/>
            </a:pPr>
            <a:r>
              <a:rPr lang="nl-NL" sz="2400" dirty="0" smtClean="0"/>
              <a:t>Op het moment dat het niet gaat om een </a:t>
            </a:r>
            <a:r>
              <a:rPr lang="nl-NL" sz="2400" i="1" dirty="0" err="1" smtClean="0"/>
              <a:t>moewaswas</a:t>
            </a:r>
            <a:r>
              <a:rPr lang="nl-NL" sz="2400" i="1" dirty="0" smtClean="0"/>
              <a:t> </a:t>
            </a:r>
            <a:r>
              <a:rPr lang="nl-NL" sz="2400" dirty="0" smtClean="0"/>
              <a:t>en men twijfelt of hij 3 of 4 raka3aat heeft gebeden dan kiest hij voor het minste aantal raka3aat (zo bouw je op zekerheid, </a:t>
            </a:r>
            <a:r>
              <a:rPr lang="nl-NL" sz="2400" i="1" dirty="0" smtClean="0"/>
              <a:t>al-</a:t>
            </a:r>
            <a:r>
              <a:rPr lang="nl-NL" sz="2400" i="1" dirty="0" err="1" smtClean="0"/>
              <a:t>yaqien</a:t>
            </a:r>
            <a:r>
              <a:rPr lang="nl-NL" sz="2400" dirty="0" smtClean="0"/>
              <a:t>) en bouw je vervolgens voort op het gebed.</a:t>
            </a:r>
          </a:p>
          <a:p>
            <a:pPr>
              <a:buFontTx/>
              <a:buChar char="-"/>
            </a:pPr>
            <a:r>
              <a:rPr lang="nl-NL" sz="2400" dirty="0" smtClean="0"/>
              <a:t>Vervolgens verricht je de </a:t>
            </a:r>
            <a:r>
              <a:rPr lang="nl-NL" sz="2400" i="1" dirty="0" err="1" smtClean="0"/>
              <a:t>soedjoed</a:t>
            </a:r>
            <a:r>
              <a:rPr lang="nl-NL" sz="2400" i="1" dirty="0" smtClean="0"/>
              <a:t> as-</a:t>
            </a:r>
            <a:r>
              <a:rPr lang="nl-NL" sz="2400" i="1" dirty="0" err="1" smtClean="0"/>
              <a:t>Sahw</a:t>
            </a:r>
            <a:r>
              <a:rPr lang="nl-NL" sz="2400" i="1" dirty="0" smtClean="0"/>
              <a:t> </a:t>
            </a:r>
            <a:r>
              <a:rPr lang="nl-NL" sz="2400" dirty="0" smtClean="0"/>
              <a:t>VOOR </a:t>
            </a:r>
            <a:r>
              <a:rPr lang="nl-NL" sz="2400" i="1" dirty="0" smtClean="0"/>
              <a:t>at-</a:t>
            </a:r>
            <a:r>
              <a:rPr lang="nl-NL" sz="2400" i="1" dirty="0" err="1" smtClean="0"/>
              <a:t>Tasliem</a:t>
            </a:r>
            <a:r>
              <a:rPr lang="nl-NL" sz="2400" dirty="0" smtClean="0"/>
              <a:t>.</a:t>
            </a:r>
          </a:p>
          <a:p>
            <a:pPr>
              <a:buFontTx/>
              <a:buChar char="-"/>
            </a:pPr>
            <a:r>
              <a:rPr lang="nl-NL" sz="2400" b="1" dirty="0" smtClean="0"/>
              <a:t>Let op: </a:t>
            </a:r>
            <a:r>
              <a:rPr lang="nl-NL" sz="2400" dirty="0" smtClean="0"/>
              <a:t>op het moment dat je twijfelt over een pilaar/rak3ah binnen het gebed dan dien je dit te repareren en vervolgens de </a:t>
            </a:r>
            <a:r>
              <a:rPr lang="nl-NL" sz="2400" i="1" dirty="0" err="1" smtClean="0"/>
              <a:t>soedjoed</a:t>
            </a:r>
            <a:r>
              <a:rPr lang="nl-NL" sz="2400" i="1" dirty="0" smtClean="0"/>
              <a:t> as-</a:t>
            </a:r>
            <a:r>
              <a:rPr lang="nl-NL" sz="2400" i="1" dirty="0" err="1" smtClean="0"/>
              <a:t>sahw</a:t>
            </a:r>
            <a:r>
              <a:rPr lang="nl-NL" sz="2400" i="1" dirty="0" smtClean="0"/>
              <a:t> </a:t>
            </a:r>
            <a:r>
              <a:rPr lang="nl-NL" sz="2400" dirty="0" smtClean="0"/>
              <a:t>VOOR at-</a:t>
            </a:r>
            <a:r>
              <a:rPr lang="nl-NL" sz="2400" dirty="0" err="1" smtClean="0"/>
              <a:t>Tasliem</a:t>
            </a:r>
            <a:r>
              <a:rPr lang="nl-NL" sz="2400" dirty="0" smtClean="0"/>
              <a:t> te verrichten.</a:t>
            </a:r>
          </a:p>
          <a:p>
            <a:pPr>
              <a:buFontTx/>
              <a:buChar char="-"/>
            </a:pPr>
            <a:r>
              <a:rPr lang="nl-NL" sz="2400" dirty="0" smtClean="0"/>
              <a:t>Op het moment dat je niet twijfelt over een pilaar/rak3ah maar gewoonweg ZEKER WEET dat je de pilaar of rak3ah niet hebt verricht dan verricht de </a:t>
            </a:r>
            <a:r>
              <a:rPr lang="nl-NL" sz="2400" i="1" dirty="0" err="1" smtClean="0"/>
              <a:t>soedjoed</a:t>
            </a:r>
            <a:r>
              <a:rPr lang="nl-NL" sz="2400" i="1" dirty="0" smtClean="0"/>
              <a:t> </a:t>
            </a:r>
            <a:r>
              <a:rPr lang="nl-NL" sz="2400" i="1" dirty="0"/>
              <a:t>as-</a:t>
            </a:r>
            <a:r>
              <a:rPr lang="nl-NL" sz="2400" i="1" dirty="0" err="1"/>
              <a:t>sahw</a:t>
            </a:r>
            <a:r>
              <a:rPr lang="nl-NL" sz="2400" i="1" dirty="0"/>
              <a:t> </a:t>
            </a:r>
            <a:r>
              <a:rPr lang="nl-NL" sz="2400" dirty="0" smtClean="0"/>
              <a:t>NA at-</a:t>
            </a:r>
            <a:r>
              <a:rPr lang="nl-NL" sz="2400" dirty="0" err="1" smtClean="0"/>
              <a:t>Tasliem</a:t>
            </a:r>
            <a:r>
              <a:rPr lang="nl-NL" sz="2400" dirty="0" smtClean="0"/>
              <a:t> </a:t>
            </a:r>
          </a:p>
          <a:p>
            <a:pPr>
              <a:buFontTx/>
              <a:buChar char="-"/>
            </a:pPr>
            <a:endParaRPr lang="nl-NL" sz="2400" dirty="0"/>
          </a:p>
          <a:p>
            <a:pPr marL="0" indent="0">
              <a:buNone/>
            </a:pPr>
            <a:endParaRPr lang="nl-NL" sz="2400" dirty="0"/>
          </a:p>
          <a:p>
            <a:pPr marL="457200" indent="-457200">
              <a:buAutoNum type="arabicPeriod"/>
            </a:pPr>
            <a:endParaRPr lang="nl-NL" sz="2400" dirty="0"/>
          </a:p>
          <a:p>
            <a:endParaRPr lang="nl-NL" sz="2800" dirty="0"/>
          </a:p>
          <a:p>
            <a:pPr marL="514350" indent="-514350">
              <a:buAutoNum type="arabicParenR"/>
            </a:pPr>
            <a:endParaRPr lang="nl-NL" sz="2800" dirty="0" smtClean="0"/>
          </a:p>
          <a:p>
            <a:pPr marL="514350" indent="-514350">
              <a:buAutoNum type="arabicParenR"/>
            </a:pPr>
            <a:endParaRPr lang="nl-NL" sz="2800" dirty="0" smtClean="0"/>
          </a:p>
          <a:p>
            <a:pPr marL="514350" indent="-514350">
              <a:buAutoNum type="arabicParenR"/>
            </a:pPr>
            <a:endParaRPr lang="nl-NL" sz="2800" dirty="0" smtClean="0"/>
          </a:p>
          <a:p>
            <a:pPr marL="514350" indent="-514350">
              <a:buAutoNum type="arabicParenR"/>
            </a:pPr>
            <a:endParaRPr lang="nl-NL" sz="2800" dirty="0"/>
          </a:p>
          <a:p>
            <a:pPr>
              <a:buFont typeface="Wingdings" panose="05000000000000000000" pitchFamily="2" charset="2"/>
              <a:buChar char="§"/>
            </a:pPr>
            <a:endParaRPr lang="nl-NL" sz="2800" i="1" dirty="0" smtClean="0"/>
          </a:p>
          <a:p>
            <a:pPr>
              <a:buFont typeface="Wingdings" panose="05000000000000000000" pitchFamily="2" charset="2"/>
              <a:buChar char="§"/>
            </a:pPr>
            <a:endParaRPr lang="nl-NL" sz="2800" i="1" dirty="0"/>
          </a:p>
          <a:p>
            <a:pPr>
              <a:buFont typeface="Wingdings" panose="05000000000000000000" pitchFamily="2" charset="2"/>
              <a:buChar char="§"/>
            </a:pPr>
            <a:endParaRPr lang="nl-NL" sz="2800" i="1" dirty="0"/>
          </a:p>
        </p:txBody>
      </p:sp>
    </p:spTree>
    <p:extLst>
      <p:ext uri="{BB962C8B-B14F-4D97-AF65-F5344CB8AC3E}">
        <p14:creationId xmlns:p14="http://schemas.microsoft.com/office/powerpoint/2010/main" val="2165098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7500" lnSpcReduction="20000"/>
          </a:bodyPr>
          <a:lstStyle/>
          <a:p>
            <a:pPr>
              <a:buFont typeface="Wingdings" panose="05000000000000000000" pitchFamily="2" charset="2"/>
              <a:buChar char="§"/>
            </a:pPr>
            <a:endParaRPr lang="nl-NL" sz="3200" dirty="0"/>
          </a:p>
          <a:p>
            <a:pPr>
              <a:buFont typeface="Wingdings" panose="05000000000000000000" pitchFamily="2" charset="2"/>
              <a:buChar char="§"/>
            </a:pPr>
            <a:r>
              <a:rPr lang="nl-NL" sz="3200" b="1" dirty="0" smtClean="0"/>
              <a:t>Een overzicht van alle pilaren</a:t>
            </a:r>
            <a:r>
              <a:rPr lang="nl-NL" sz="3200" b="1" dirty="0"/>
              <a:t>:</a:t>
            </a:r>
            <a:endParaRPr lang="nl-NL" sz="3200" b="1" i="1" dirty="0" smtClean="0"/>
          </a:p>
          <a:p>
            <a:pPr marL="514350" indent="-514350">
              <a:buAutoNum type="arabicParenR"/>
            </a:pPr>
            <a:r>
              <a:rPr lang="nl-NL" sz="2800" dirty="0"/>
              <a:t>D</a:t>
            </a:r>
            <a:r>
              <a:rPr lang="nl-NL" sz="2800" dirty="0" smtClean="0"/>
              <a:t>e </a:t>
            </a:r>
            <a:r>
              <a:rPr lang="nl-NL" sz="2800" i="1" dirty="0" smtClean="0"/>
              <a:t>openingstakbier</a:t>
            </a:r>
          </a:p>
          <a:p>
            <a:pPr marL="514350" indent="-514350">
              <a:buAutoNum type="arabicParenR"/>
            </a:pPr>
            <a:r>
              <a:rPr lang="nl-NL" sz="2800" dirty="0"/>
              <a:t>H</a:t>
            </a:r>
            <a:r>
              <a:rPr lang="nl-NL" sz="2800" dirty="0" smtClean="0"/>
              <a:t>et </a:t>
            </a:r>
            <a:r>
              <a:rPr lang="nl-NL" sz="2800" dirty="0"/>
              <a:t>staan tijdens de </a:t>
            </a:r>
            <a:r>
              <a:rPr lang="nl-NL" sz="2800" i="1" dirty="0" smtClean="0"/>
              <a:t>openingstakbier</a:t>
            </a:r>
          </a:p>
          <a:p>
            <a:pPr marL="514350" indent="-514350">
              <a:buAutoNum type="arabicParenR"/>
            </a:pPr>
            <a:r>
              <a:rPr lang="nl-NL" sz="2800" dirty="0" smtClean="0"/>
              <a:t>de intentie</a:t>
            </a:r>
          </a:p>
          <a:p>
            <a:pPr marL="514350" indent="-514350">
              <a:buAutoNum type="arabicParenR"/>
            </a:pPr>
            <a:r>
              <a:rPr lang="nl-NL" sz="2800" dirty="0" smtClean="0"/>
              <a:t>Het </a:t>
            </a:r>
            <a:r>
              <a:rPr lang="nl-NL" sz="2800" dirty="0"/>
              <a:t>reciteren van </a:t>
            </a:r>
            <a:r>
              <a:rPr lang="nl-NL" sz="2800" i="1" dirty="0"/>
              <a:t>al-</a:t>
            </a:r>
            <a:r>
              <a:rPr lang="nl-NL" sz="2800" i="1" dirty="0" err="1"/>
              <a:t>Faatih’ah</a:t>
            </a:r>
            <a:r>
              <a:rPr lang="nl-NL" sz="2800" i="1" dirty="0"/>
              <a:t> </a:t>
            </a:r>
            <a:r>
              <a:rPr lang="nl-NL" sz="2800" dirty="0"/>
              <a:t>(het openingshoofdstuk</a:t>
            </a:r>
            <a:r>
              <a:rPr lang="nl-NL" sz="2800" dirty="0" smtClean="0"/>
              <a:t>).</a:t>
            </a:r>
          </a:p>
          <a:p>
            <a:pPr marL="514350" indent="-514350">
              <a:buAutoNum type="arabicParenR"/>
            </a:pPr>
            <a:r>
              <a:rPr lang="nl-NL" sz="2800" dirty="0"/>
              <a:t>H</a:t>
            </a:r>
            <a:r>
              <a:rPr lang="nl-NL" sz="2800" dirty="0" smtClean="0"/>
              <a:t>et </a:t>
            </a:r>
            <a:r>
              <a:rPr lang="nl-NL" sz="2800" dirty="0"/>
              <a:t>staan tijdens het reciteren van </a:t>
            </a:r>
            <a:r>
              <a:rPr lang="nl-NL" sz="2800" i="1" dirty="0"/>
              <a:t>al-</a:t>
            </a:r>
            <a:r>
              <a:rPr lang="nl-NL" sz="2800" i="1" dirty="0" err="1"/>
              <a:t>Faatih’ah</a:t>
            </a:r>
            <a:r>
              <a:rPr lang="nl-NL" sz="2800" dirty="0"/>
              <a:t>. </a:t>
            </a:r>
            <a:endParaRPr lang="nl-NL" sz="2800" dirty="0" smtClean="0"/>
          </a:p>
          <a:p>
            <a:pPr marL="514350" indent="-514350">
              <a:buAutoNum type="arabicParenR"/>
            </a:pPr>
            <a:r>
              <a:rPr lang="nl-NL" sz="2800" dirty="0" smtClean="0"/>
              <a:t>De </a:t>
            </a:r>
            <a:r>
              <a:rPr lang="nl-NL" sz="2800" dirty="0"/>
              <a:t>neerbuiging </a:t>
            </a:r>
            <a:r>
              <a:rPr lang="nl-NL" sz="2800" i="1" dirty="0"/>
              <a:t>(ar-roekoe</a:t>
            </a:r>
            <a:r>
              <a:rPr lang="nl-NL" sz="2800" i="1" dirty="0" smtClean="0"/>
              <a:t>’</a:t>
            </a:r>
            <a:r>
              <a:rPr lang="nl-NL" sz="2800" dirty="0" smtClean="0"/>
              <a:t>)</a:t>
            </a:r>
          </a:p>
          <a:p>
            <a:pPr marL="514350" indent="-514350">
              <a:buAutoNum type="arabicParenR"/>
            </a:pPr>
            <a:r>
              <a:rPr lang="nl-NL" sz="2800" dirty="0" smtClean="0"/>
              <a:t>Het </a:t>
            </a:r>
            <a:r>
              <a:rPr lang="nl-NL" sz="2800" dirty="0"/>
              <a:t>omhoogkomen uit de neerbuiging </a:t>
            </a:r>
            <a:r>
              <a:rPr lang="nl-NL" sz="2800" i="1" dirty="0"/>
              <a:t>(ar-raf3 min </a:t>
            </a:r>
            <a:r>
              <a:rPr lang="nl-NL" sz="2800" i="1" dirty="0" smtClean="0"/>
              <a:t>ar-roekoe3)</a:t>
            </a:r>
          </a:p>
          <a:p>
            <a:pPr marL="514350" indent="-514350">
              <a:buAutoNum type="arabicParenR"/>
            </a:pPr>
            <a:r>
              <a:rPr lang="nl-NL" sz="2800" dirty="0" smtClean="0"/>
              <a:t>De </a:t>
            </a:r>
            <a:r>
              <a:rPr lang="nl-NL" sz="2800" dirty="0"/>
              <a:t>neerwerping </a:t>
            </a:r>
            <a:r>
              <a:rPr lang="nl-NL" sz="2800" i="1" dirty="0"/>
              <a:t>(</a:t>
            </a:r>
            <a:r>
              <a:rPr lang="nl-NL" sz="2800" i="1" dirty="0" smtClean="0"/>
              <a:t>as-</a:t>
            </a:r>
            <a:r>
              <a:rPr lang="nl-NL" sz="2800" i="1" dirty="0" err="1" smtClean="0"/>
              <a:t>soedjoed</a:t>
            </a:r>
            <a:r>
              <a:rPr lang="nl-NL" sz="2800" i="1" dirty="0" smtClean="0"/>
              <a:t>)</a:t>
            </a:r>
          </a:p>
          <a:p>
            <a:pPr marL="514350" indent="-514350">
              <a:buAutoNum type="arabicParenR"/>
            </a:pPr>
            <a:r>
              <a:rPr lang="nl-NL" sz="2800" dirty="0" smtClean="0"/>
              <a:t>Het </a:t>
            </a:r>
            <a:r>
              <a:rPr lang="nl-NL" sz="2800" dirty="0"/>
              <a:t>omhoog komen uit de neerwerping </a:t>
            </a:r>
            <a:r>
              <a:rPr lang="nl-NL" sz="2800" i="1" dirty="0"/>
              <a:t>(ar-raf3 min </a:t>
            </a:r>
            <a:r>
              <a:rPr lang="nl-NL" sz="2800" i="1" dirty="0" smtClean="0"/>
              <a:t>as-</a:t>
            </a:r>
            <a:r>
              <a:rPr lang="nl-NL" sz="2800" i="1" dirty="0" err="1" smtClean="0"/>
              <a:t>soedjoed</a:t>
            </a:r>
            <a:r>
              <a:rPr lang="nl-NL" sz="2800" i="1" dirty="0" smtClean="0"/>
              <a:t>)</a:t>
            </a:r>
          </a:p>
          <a:p>
            <a:pPr marL="514350" indent="-514350">
              <a:buAutoNum type="arabicParenR"/>
            </a:pPr>
            <a:r>
              <a:rPr lang="nl-NL" sz="2800" i="1" dirty="0" smtClean="0"/>
              <a:t>At-</a:t>
            </a:r>
            <a:r>
              <a:rPr lang="nl-NL" sz="2800" i="1" dirty="0" err="1" smtClean="0"/>
              <a:t>Tasliem</a:t>
            </a:r>
            <a:endParaRPr lang="nl-NL" sz="2800" i="1" dirty="0" smtClean="0"/>
          </a:p>
          <a:p>
            <a:pPr marL="514350" indent="-514350">
              <a:buAutoNum type="arabicParenR"/>
            </a:pPr>
            <a:r>
              <a:rPr lang="nl-NL" sz="2800" dirty="0"/>
              <a:t>Het zitten tijdens de </a:t>
            </a:r>
            <a:r>
              <a:rPr lang="nl-NL" sz="2800" i="1" dirty="0" err="1" smtClean="0"/>
              <a:t>Tasliem</a:t>
            </a:r>
            <a:endParaRPr lang="nl-NL" sz="2800" i="1" dirty="0" smtClean="0"/>
          </a:p>
          <a:p>
            <a:pPr marL="514350" indent="-514350">
              <a:buAutoNum type="arabicParenR"/>
            </a:pPr>
            <a:r>
              <a:rPr lang="nl-NL" sz="2800" dirty="0" smtClean="0"/>
              <a:t>Het </a:t>
            </a:r>
            <a:r>
              <a:rPr lang="nl-NL" sz="2800" dirty="0"/>
              <a:t>verrichten van de pilaren op de juiste volgorde. </a:t>
            </a:r>
            <a:endParaRPr lang="nl-NL" sz="2800" dirty="0" smtClean="0"/>
          </a:p>
          <a:p>
            <a:pPr marL="514350" indent="-514350">
              <a:buAutoNum type="arabicParenR"/>
            </a:pPr>
            <a:r>
              <a:rPr lang="nl-NL" sz="2800" dirty="0"/>
              <a:t>Het rechtop staan bij het reciteren van </a:t>
            </a:r>
            <a:r>
              <a:rPr lang="nl-NL" sz="2800" i="1" dirty="0"/>
              <a:t>al-</a:t>
            </a:r>
            <a:r>
              <a:rPr lang="nl-NL" sz="2800" i="1" dirty="0" err="1"/>
              <a:t>Faatih’ah</a:t>
            </a:r>
            <a:r>
              <a:rPr lang="nl-NL" sz="2800" dirty="0"/>
              <a:t> en na het omhoog komen uit de buiging en alsook het rechtop zitten na het omhoog komen uit de neerwerping</a:t>
            </a:r>
            <a:r>
              <a:rPr lang="nl-NL" sz="2800" dirty="0" smtClean="0"/>
              <a:t>.</a:t>
            </a:r>
          </a:p>
          <a:p>
            <a:pPr marL="514350" indent="-514350">
              <a:buAutoNum type="arabicParenR"/>
            </a:pPr>
            <a:r>
              <a:rPr lang="nl-NL" sz="2800" dirty="0"/>
              <a:t>Het tot rust komen tijdens het gebed</a:t>
            </a:r>
            <a:r>
              <a:rPr lang="nl-NL" sz="2800" dirty="0" smtClean="0"/>
              <a:t>.</a:t>
            </a:r>
          </a:p>
          <a:p>
            <a:pPr marL="514350" indent="-514350">
              <a:buFont typeface="Wingdings 2"/>
              <a:buAutoNum type="arabicParenR"/>
            </a:pPr>
            <a:r>
              <a:rPr lang="nl-NL" sz="2800" dirty="0"/>
              <a:t>Dat de volgeling de </a:t>
            </a:r>
            <a:r>
              <a:rPr lang="nl-NL" sz="2800" i="1" dirty="0" err="1"/>
              <a:t>imaam</a:t>
            </a:r>
            <a:r>
              <a:rPr lang="nl-NL" sz="2800" dirty="0"/>
              <a:t> volgt in de </a:t>
            </a:r>
            <a:r>
              <a:rPr lang="nl-NL" sz="2800" i="1" dirty="0"/>
              <a:t>openingstakbier </a:t>
            </a:r>
            <a:r>
              <a:rPr lang="nl-NL" sz="2800" dirty="0"/>
              <a:t>en de </a:t>
            </a:r>
            <a:r>
              <a:rPr lang="nl-NL" sz="2800" i="1" dirty="0" err="1"/>
              <a:t>Tasliem</a:t>
            </a:r>
            <a:r>
              <a:rPr lang="nl-NL" sz="2800" dirty="0"/>
              <a:t>. </a:t>
            </a:r>
            <a:endParaRPr lang="nl-NL" sz="2800" dirty="0" smtClean="0"/>
          </a:p>
          <a:p>
            <a:pPr marL="514350" indent="-514350">
              <a:buFont typeface="Wingdings 2"/>
              <a:buAutoNum type="arabicParenR"/>
            </a:pPr>
            <a:r>
              <a:rPr lang="nl-NL" sz="2800" dirty="0"/>
              <a:t>De intentie van het volgen</a:t>
            </a:r>
            <a:endParaRPr lang="nl-NL" sz="2800" dirty="0" smtClean="0"/>
          </a:p>
          <a:p>
            <a:pPr marL="514350" indent="-514350">
              <a:buFont typeface="Wingdings 2"/>
              <a:buAutoNum type="arabicParenR"/>
            </a:pPr>
            <a:endParaRPr lang="nl-NL" sz="2800" b="1" dirty="0"/>
          </a:p>
          <a:p>
            <a:pPr marL="514350" indent="-514350">
              <a:buAutoNum type="arabicParenR"/>
            </a:pPr>
            <a:endParaRPr lang="nl-NL" sz="2800" dirty="0" smtClean="0"/>
          </a:p>
          <a:p>
            <a:pPr marL="514350" indent="-514350">
              <a:buAutoNum type="arabicParenR"/>
            </a:pPr>
            <a:endParaRPr lang="nl-NL" sz="2800" dirty="0" smtClean="0"/>
          </a:p>
          <a:p>
            <a:pPr marL="514350" indent="-514350">
              <a:buAutoNum type="arabicParenR"/>
            </a:pPr>
            <a:endParaRPr lang="nl-NL" sz="2800" dirty="0" smtClean="0"/>
          </a:p>
          <a:p>
            <a:pPr marL="514350" indent="-514350">
              <a:buAutoNum type="arabicParenR"/>
            </a:pPr>
            <a:endParaRPr lang="nl-NL" sz="2800" dirty="0"/>
          </a:p>
          <a:p>
            <a:pPr>
              <a:buFont typeface="Wingdings" panose="05000000000000000000" pitchFamily="2" charset="2"/>
              <a:buChar char="§"/>
            </a:pPr>
            <a:endParaRPr lang="nl-NL" sz="2800" i="1" dirty="0" smtClean="0"/>
          </a:p>
          <a:p>
            <a:pPr>
              <a:buFont typeface="Wingdings" panose="05000000000000000000" pitchFamily="2" charset="2"/>
              <a:buChar char="§"/>
            </a:pPr>
            <a:endParaRPr lang="nl-NL" sz="2800" i="1" dirty="0"/>
          </a:p>
          <a:p>
            <a:pPr>
              <a:buFont typeface="Wingdings" panose="05000000000000000000" pitchFamily="2" charset="2"/>
              <a:buChar char="§"/>
            </a:pPr>
            <a:endParaRPr lang="nl-NL" sz="2800" i="1" dirty="0"/>
          </a:p>
        </p:txBody>
      </p:sp>
    </p:spTree>
    <p:extLst>
      <p:ext uri="{BB962C8B-B14F-4D97-AF65-F5344CB8AC3E}">
        <p14:creationId xmlns:p14="http://schemas.microsoft.com/office/powerpoint/2010/main" val="4224537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Font typeface="Wingdings" panose="05000000000000000000" pitchFamily="2" charset="2"/>
              <a:buChar char="§"/>
            </a:pPr>
            <a:endParaRPr lang="nl-NL" sz="3200" dirty="0"/>
          </a:p>
          <a:p>
            <a:pPr>
              <a:buFont typeface="Wingdings" panose="05000000000000000000" pitchFamily="2" charset="2"/>
              <a:buChar char="§"/>
            </a:pPr>
            <a:r>
              <a:rPr lang="nl-NL" sz="3200" b="1" dirty="0" smtClean="0"/>
              <a:t>Een overzicht van de sterke </a:t>
            </a:r>
            <a:r>
              <a:rPr lang="nl-NL" sz="3200" b="1" dirty="0" err="1" smtClean="0"/>
              <a:t>Soenan</a:t>
            </a:r>
            <a:r>
              <a:rPr lang="nl-NL" sz="3200" b="1" dirty="0" smtClean="0"/>
              <a:t> (</a:t>
            </a:r>
            <a:r>
              <a:rPr lang="nl-NL" sz="3200" b="1" i="1" dirty="0" err="1" smtClean="0"/>
              <a:t>soenan</a:t>
            </a:r>
            <a:r>
              <a:rPr lang="nl-NL" sz="3200" b="1" i="1" dirty="0" smtClean="0"/>
              <a:t> Mo-</a:t>
            </a:r>
            <a:r>
              <a:rPr lang="nl-NL" sz="3200" b="1" i="1" dirty="0" err="1" smtClean="0"/>
              <a:t>akkadah</a:t>
            </a:r>
            <a:r>
              <a:rPr lang="nl-NL" sz="3200" b="1" dirty="0" smtClean="0"/>
              <a:t>):</a:t>
            </a:r>
            <a:endParaRPr lang="nl-NL" sz="3200" i="1" dirty="0" smtClean="0"/>
          </a:p>
          <a:p>
            <a:pPr marL="457200" indent="-457200">
              <a:buAutoNum type="arabicPeriod"/>
            </a:pPr>
            <a:r>
              <a:rPr lang="nl-NL" sz="2400" dirty="0" smtClean="0"/>
              <a:t>Het </a:t>
            </a:r>
            <a:r>
              <a:rPr lang="nl-NL" sz="2400" dirty="0"/>
              <a:t>reciteren van een </a:t>
            </a:r>
            <a:r>
              <a:rPr lang="nl-NL" sz="2400" i="1" dirty="0" err="1"/>
              <a:t>soerah</a:t>
            </a:r>
            <a:r>
              <a:rPr lang="nl-NL" sz="2400" dirty="0"/>
              <a:t> (hoofdstuk) uit de </a:t>
            </a:r>
            <a:r>
              <a:rPr lang="nl-NL" sz="2400" dirty="0" err="1"/>
              <a:t>Qor</a:t>
            </a:r>
            <a:r>
              <a:rPr lang="nl-NL" sz="2400" dirty="0"/>
              <a:t>-aan. </a:t>
            </a:r>
            <a:endParaRPr lang="nl-NL" sz="2400" dirty="0" smtClean="0"/>
          </a:p>
          <a:p>
            <a:pPr marL="457200" indent="-457200">
              <a:buFont typeface="Wingdings 2"/>
              <a:buAutoNum type="arabicPeriod"/>
            </a:pPr>
            <a:r>
              <a:rPr lang="nl-NL" sz="2400" dirty="0"/>
              <a:t>Het staan tijdens het reciteren van de </a:t>
            </a:r>
            <a:r>
              <a:rPr lang="nl-NL" sz="2400" i="1" dirty="0" err="1"/>
              <a:t>soerah</a:t>
            </a:r>
            <a:r>
              <a:rPr lang="nl-NL" sz="2400" dirty="0"/>
              <a:t>. </a:t>
            </a:r>
          </a:p>
          <a:p>
            <a:pPr marL="457200" indent="-457200">
              <a:buAutoNum type="arabicPeriod"/>
            </a:pPr>
            <a:r>
              <a:rPr lang="nl-NL" sz="2400" dirty="0"/>
              <a:t>Het luid reciteren. </a:t>
            </a:r>
            <a:endParaRPr lang="nl-NL" sz="2400" dirty="0" smtClean="0"/>
          </a:p>
          <a:p>
            <a:pPr marL="457200" indent="-457200">
              <a:buAutoNum type="arabicPeriod"/>
            </a:pPr>
            <a:r>
              <a:rPr lang="nl-NL" sz="2400" dirty="0"/>
              <a:t>Het zachtjes reciteren</a:t>
            </a:r>
            <a:r>
              <a:rPr lang="nl-NL" sz="2400" dirty="0" smtClean="0"/>
              <a:t>.</a:t>
            </a:r>
          </a:p>
          <a:p>
            <a:pPr marL="457200" indent="-457200">
              <a:buAutoNum type="arabicPeriod"/>
            </a:pPr>
            <a:r>
              <a:rPr lang="nl-NL" sz="2400" dirty="0"/>
              <a:t>Het zeggen van </a:t>
            </a:r>
            <a:r>
              <a:rPr lang="nl-NL" sz="2400" i="1" dirty="0"/>
              <a:t>Allahoe Akbar (at-</a:t>
            </a:r>
            <a:r>
              <a:rPr lang="nl-NL" sz="2400" i="1" dirty="0" err="1"/>
              <a:t>Takbier</a:t>
            </a:r>
            <a:r>
              <a:rPr lang="nl-NL" sz="2400" i="1" dirty="0"/>
              <a:t>). </a:t>
            </a:r>
            <a:endParaRPr lang="nl-NL" sz="2400" i="1" dirty="0" smtClean="0"/>
          </a:p>
          <a:p>
            <a:pPr marL="457200" indent="-457200">
              <a:buAutoNum type="arabicPeriod"/>
            </a:pPr>
            <a:r>
              <a:rPr lang="nl-NL" sz="2400" dirty="0"/>
              <a:t>Het zeggen van </a:t>
            </a:r>
            <a:r>
              <a:rPr lang="nl-NL" sz="2400" i="1" dirty="0"/>
              <a:t>Sami’ Allahoe liman </a:t>
            </a:r>
            <a:r>
              <a:rPr lang="nl-NL" sz="2400" i="1" dirty="0" err="1"/>
              <a:t>h’amidah</a:t>
            </a:r>
            <a:r>
              <a:rPr lang="nl-NL" sz="2400" dirty="0"/>
              <a:t> (</a:t>
            </a:r>
            <a:r>
              <a:rPr lang="nl-NL" sz="2400" i="1" dirty="0"/>
              <a:t>at-</a:t>
            </a:r>
            <a:r>
              <a:rPr lang="nl-NL" sz="2400" i="1" dirty="0" err="1"/>
              <a:t>Tasmie</a:t>
            </a:r>
            <a:r>
              <a:rPr lang="nl-NL" sz="2400" i="1" dirty="0"/>
              <a:t>’</a:t>
            </a:r>
            <a:r>
              <a:rPr lang="nl-NL" sz="2400" dirty="0"/>
              <a:t>). </a:t>
            </a:r>
          </a:p>
          <a:p>
            <a:pPr marL="457200" indent="-457200">
              <a:buAutoNum type="arabicPeriod"/>
            </a:pPr>
            <a:r>
              <a:rPr lang="nl-NL" sz="2400" dirty="0" smtClean="0"/>
              <a:t>De </a:t>
            </a:r>
            <a:r>
              <a:rPr lang="nl-NL" sz="2400" dirty="0"/>
              <a:t>eerste </a:t>
            </a:r>
            <a:r>
              <a:rPr lang="nl-NL" sz="2400" i="1" dirty="0" err="1" smtClean="0"/>
              <a:t>Tashahhoed</a:t>
            </a:r>
            <a:endParaRPr lang="nl-NL" sz="2400" i="1" dirty="0" smtClean="0"/>
          </a:p>
          <a:p>
            <a:pPr marL="457200" indent="-457200">
              <a:buFont typeface="Wingdings 2"/>
              <a:buAutoNum type="arabicPeriod"/>
            </a:pPr>
            <a:r>
              <a:rPr lang="nl-NL" sz="2400" dirty="0"/>
              <a:t>De </a:t>
            </a:r>
            <a:r>
              <a:rPr lang="nl-NL" sz="2400" dirty="0" smtClean="0"/>
              <a:t>tweede </a:t>
            </a:r>
            <a:r>
              <a:rPr lang="nl-NL" sz="2400" i="1" dirty="0" err="1" smtClean="0"/>
              <a:t>Tashahhoed</a:t>
            </a:r>
            <a:endParaRPr lang="nl-NL" sz="2400" i="1" dirty="0" smtClean="0"/>
          </a:p>
          <a:p>
            <a:pPr marL="457200" indent="-457200">
              <a:buFont typeface="Wingdings 2"/>
              <a:buAutoNum type="arabicPeriod"/>
            </a:pPr>
            <a:r>
              <a:rPr lang="nl-NL" sz="2400" dirty="0"/>
              <a:t>H</a:t>
            </a:r>
            <a:r>
              <a:rPr lang="nl-NL" sz="2400" dirty="0" smtClean="0"/>
              <a:t>et </a:t>
            </a:r>
            <a:r>
              <a:rPr lang="nl-NL" sz="2400" dirty="0"/>
              <a:t>zitten tijdens de eerste </a:t>
            </a:r>
            <a:r>
              <a:rPr lang="nl-NL" sz="2400" i="1" dirty="0" err="1" smtClean="0"/>
              <a:t>Tashahhoed</a:t>
            </a:r>
            <a:endParaRPr lang="nl-NL" sz="2400" i="1" dirty="0" smtClean="0"/>
          </a:p>
          <a:p>
            <a:pPr marL="457200" indent="-457200">
              <a:buFont typeface="Wingdings 2"/>
              <a:buAutoNum type="arabicPeriod"/>
            </a:pPr>
            <a:r>
              <a:rPr lang="nl-NL" sz="2400" dirty="0" smtClean="0"/>
              <a:t>Het </a:t>
            </a:r>
            <a:r>
              <a:rPr lang="nl-NL" sz="2400" dirty="0"/>
              <a:t>zitten tijdens de </a:t>
            </a:r>
            <a:r>
              <a:rPr lang="nl-NL" sz="2400" dirty="0" smtClean="0"/>
              <a:t>tweede </a:t>
            </a:r>
            <a:r>
              <a:rPr lang="nl-NL" sz="2400" i="1" dirty="0" err="1" smtClean="0"/>
              <a:t>Tashahhoed</a:t>
            </a:r>
            <a:endParaRPr lang="nl-NL" sz="2400" i="1" dirty="0"/>
          </a:p>
          <a:p>
            <a:pPr marL="457200" indent="-457200">
              <a:buFont typeface="Wingdings 2"/>
              <a:buAutoNum type="arabicPeriod"/>
            </a:pPr>
            <a:endParaRPr lang="nl-NL" sz="2400" b="1" i="1" dirty="0" smtClean="0"/>
          </a:p>
          <a:p>
            <a:pPr marL="457200" indent="-457200">
              <a:buFont typeface="Wingdings 2"/>
              <a:buAutoNum type="arabicPeriod"/>
            </a:pPr>
            <a:endParaRPr lang="nl-NL" sz="2400" b="1" i="1" dirty="0" smtClean="0"/>
          </a:p>
          <a:p>
            <a:pPr marL="457200" indent="-457200">
              <a:buFont typeface="Wingdings 2"/>
              <a:buAutoNum type="arabicPeriod"/>
            </a:pPr>
            <a:endParaRPr lang="nl-NL" sz="2400" b="1" i="1" dirty="0"/>
          </a:p>
          <a:p>
            <a:pPr marL="457200" indent="-457200">
              <a:buAutoNum type="arabicPeriod"/>
            </a:pPr>
            <a:endParaRPr lang="nl-NL" sz="2400" b="1" i="1" dirty="0" smtClean="0"/>
          </a:p>
          <a:p>
            <a:pPr marL="0" indent="0">
              <a:buNone/>
            </a:pPr>
            <a:endParaRPr lang="nl-NL" sz="2400" b="1" dirty="0"/>
          </a:p>
          <a:p>
            <a:pPr marL="0" indent="0">
              <a:buNone/>
            </a:pPr>
            <a:endParaRPr lang="nl-NL" sz="2400" dirty="0"/>
          </a:p>
          <a:p>
            <a:pPr marL="457200" indent="-457200">
              <a:buAutoNum type="arabicPeriod"/>
            </a:pPr>
            <a:endParaRPr lang="nl-NL" sz="2400" dirty="0"/>
          </a:p>
          <a:p>
            <a:endParaRPr lang="nl-NL" sz="2800" b="1" dirty="0"/>
          </a:p>
          <a:p>
            <a:pPr marL="514350" indent="-514350">
              <a:buAutoNum type="arabicParenR"/>
            </a:pPr>
            <a:endParaRPr lang="nl-NL" sz="2800" dirty="0" smtClean="0"/>
          </a:p>
          <a:p>
            <a:pPr marL="514350" indent="-514350">
              <a:buAutoNum type="arabicParenR"/>
            </a:pPr>
            <a:endParaRPr lang="nl-NL" sz="2800" dirty="0" smtClean="0"/>
          </a:p>
          <a:p>
            <a:pPr marL="514350" indent="-514350">
              <a:buAutoNum type="arabicParenR"/>
            </a:pPr>
            <a:endParaRPr lang="nl-NL" sz="2800" dirty="0" smtClean="0"/>
          </a:p>
          <a:p>
            <a:pPr marL="514350" indent="-514350">
              <a:buAutoNum type="arabicParenR"/>
            </a:pPr>
            <a:endParaRPr lang="nl-NL" sz="2800" dirty="0"/>
          </a:p>
          <a:p>
            <a:pPr>
              <a:buFont typeface="Wingdings" panose="05000000000000000000" pitchFamily="2" charset="2"/>
              <a:buChar char="§"/>
            </a:pPr>
            <a:endParaRPr lang="nl-NL" sz="2800" i="1" dirty="0" smtClean="0"/>
          </a:p>
          <a:p>
            <a:pPr>
              <a:buFont typeface="Wingdings" panose="05000000000000000000" pitchFamily="2" charset="2"/>
              <a:buChar char="§"/>
            </a:pPr>
            <a:endParaRPr lang="nl-NL" sz="2800" i="1" dirty="0"/>
          </a:p>
          <a:p>
            <a:pPr>
              <a:buFont typeface="Wingdings" panose="05000000000000000000" pitchFamily="2" charset="2"/>
              <a:buChar char="§"/>
            </a:pPr>
            <a:endParaRPr lang="nl-NL" sz="2800" i="1" dirty="0"/>
          </a:p>
        </p:txBody>
      </p:sp>
    </p:spTree>
    <p:extLst>
      <p:ext uri="{BB962C8B-B14F-4D97-AF65-F5344CB8AC3E}">
        <p14:creationId xmlns:p14="http://schemas.microsoft.com/office/powerpoint/2010/main" val="2444763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fade">
                                      <p:cBhvr>
                                        <p:cTn id="47" dur="500"/>
                                        <p:tgtEl>
                                          <p:spTgt spid="3">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Effect transition="in" filter="fade">
                                      <p:cBhvr>
                                        <p:cTn id="52" dur="500"/>
                                        <p:tgtEl>
                                          <p:spTgt spid="3">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3">
                                            <p:txEl>
                                              <p:pRg st="11" end="11"/>
                                            </p:txEl>
                                          </p:spTgt>
                                        </p:tgtEl>
                                        <p:attrNameLst>
                                          <p:attrName>style.visibility</p:attrName>
                                        </p:attrNameLst>
                                      </p:cBhvr>
                                      <p:to>
                                        <p:strVal val="visible"/>
                                      </p:to>
                                    </p:set>
                                    <p:animEffect transition="in" filter="fade">
                                      <p:cBhvr>
                                        <p:cTn id="57"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Font typeface="Wingdings" panose="05000000000000000000" pitchFamily="2" charset="2"/>
              <a:buChar char="§"/>
            </a:pPr>
            <a:endParaRPr lang="nl-NL" sz="3200" dirty="0"/>
          </a:p>
          <a:p>
            <a:pPr>
              <a:buFont typeface="Wingdings" panose="05000000000000000000" pitchFamily="2" charset="2"/>
              <a:buChar char="§"/>
            </a:pPr>
            <a:r>
              <a:rPr lang="nl-NL" sz="3200" b="1" dirty="0" smtClean="0"/>
              <a:t>Een overzicht van de lichte </a:t>
            </a:r>
            <a:r>
              <a:rPr lang="nl-NL" sz="3200" b="1" i="1" dirty="0" err="1" smtClean="0"/>
              <a:t>Soenan</a:t>
            </a:r>
            <a:r>
              <a:rPr lang="nl-NL" sz="3200" b="1" dirty="0" smtClean="0"/>
              <a:t> (</a:t>
            </a:r>
            <a:r>
              <a:rPr lang="nl-NL" sz="3200" b="1" i="1" dirty="0" err="1" smtClean="0"/>
              <a:t>soenan</a:t>
            </a:r>
            <a:r>
              <a:rPr lang="nl-NL" sz="3200" b="1" i="1" dirty="0" smtClean="0"/>
              <a:t> al-</a:t>
            </a:r>
            <a:r>
              <a:rPr lang="nl-NL" sz="3200" b="1" i="1" dirty="0" err="1" smtClean="0"/>
              <a:t>Gafiefah</a:t>
            </a:r>
            <a:r>
              <a:rPr lang="nl-NL" sz="3200" b="1" dirty="0" smtClean="0"/>
              <a:t>):</a:t>
            </a:r>
            <a:endParaRPr lang="nl-NL" sz="3200" i="1" dirty="0" smtClean="0"/>
          </a:p>
          <a:p>
            <a:pPr marL="457200" indent="-457200">
              <a:buAutoNum type="arabicPeriod"/>
            </a:pPr>
            <a:r>
              <a:rPr lang="nl-NL" sz="2400" dirty="0"/>
              <a:t>De wijze waarop men de neerwerping verricht. </a:t>
            </a:r>
            <a:endParaRPr lang="nl-NL" sz="2400" dirty="0" smtClean="0"/>
          </a:p>
          <a:p>
            <a:pPr marL="457200" indent="-457200">
              <a:buAutoNum type="arabicPeriod"/>
            </a:pPr>
            <a:r>
              <a:rPr lang="nl-NL" sz="2400" dirty="0"/>
              <a:t>Het luisteren naar de </a:t>
            </a:r>
            <a:r>
              <a:rPr lang="nl-NL" sz="2400" i="1" dirty="0" err="1"/>
              <a:t>imaam</a:t>
            </a:r>
            <a:r>
              <a:rPr lang="nl-NL" sz="2400" dirty="0"/>
              <a:t>. </a:t>
            </a:r>
            <a:endParaRPr lang="nl-NL" sz="2400" dirty="0" smtClean="0"/>
          </a:p>
          <a:p>
            <a:pPr marL="457200" indent="-457200">
              <a:buAutoNum type="arabicPeriod"/>
            </a:pPr>
            <a:r>
              <a:rPr lang="nl-NL" sz="2400" dirty="0" smtClean="0"/>
              <a:t>Het </a:t>
            </a:r>
            <a:r>
              <a:rPr lang="nl-NL" sz="2400" dirty="0"/>
              <a:t>teruggeven van de </a:t>
            </a:r>
            <a:r>
              <a:rPr lang="nl-NL" sz="2400" dirty="0" smtClean="0"/>
              <a:t>Salaam aan de rechterkant.</a:t>
            </a:r>
          </a:p>
          <a:p>
            <a:pPr marL="457200" indent="-457200">
              <a:buAutoNum type="arabicPeriod"/>
            </a:pPr>
            <a:r>
              <a:rPr lang="nl-NL" sz="2400" dirty="0"/>
              <a:t>Het teruggeven van de Salaam aan de </a:t>
            </a:r>
            <a:r>
              <a:rPr lang="nl-NL" sz="2400" dirty="0" smtClean="0"/>
              <a:t>linkerkant.</a:t>
            </a:r>
          </a:p>
          <a:p>
            <a:pPr marL="457200" indent="-457200">
              <a:buAutoNum type="arabicPeriod"/>
            </a:pPr>
            <a:r>
              <a:rPr lang="nl-NL" sz="2400" dirty="0"/>
              <a:t>Extra rust in acht nemen</a:t>
            </a:r>
            <a:r>
              <a:rPr lang="nl-NL" sz="2400" dirty="0" smtClean="0"/>
              <a:t>.</a:t>
            </a:r>
          </a:p>
          <a:p>
            <a:pPr marL="457200" indent="-457200">
              <a:buAutoNum type="arabicPeriod"/>
            </a:pPr>
            <a:r>
              <a:rPr lang="nl-NL" sz="2400" dirty="0"/>
              <a:t>Het gebruiken van een </a:t>
            </a:r>
            <a:r>
              <a:rPr lang="nl-NL" sz="2400" i="1" dirty="0" err="1"/>
              <a:t>soetrah</a:t>
            </a:r>
            <a:r>
              <a:rPr lang="nl-NL" sz="2400" dirty="0" smtClean="0"/>
              <a:t>.</a:t>
            </a:r>
          </a:p>
          <a:p>
            <a:pPr marL="457200" indent="-457200">
              <a:buAutoNum type="arabicPeriod"/>
            </a:pPr>
            <a:r>
              <a:rPr lang="nl-NL" sz="2400" dirty="0"/>
              <a:t>De Salaam hardop uitspreken</a:t>
            </a:r>
            <a:r>
              <a:rPr lang="nl-NL" sz="2400" dirty="0" smtClean="0"/>
              <a:t>.</a:t>
            </a:r>
          </a:p>
          <a:p>
            <a:pPr marL="457200" indent="-457200">
              <a:buAutoNum type="arabicPeriod"/>
            </a:pPr>
            <a:r>
              <a:rPr lang="nl-NL" sz="2400" dirty="0"/>
              <a:t>De bewoordingen van at-</a:t>
            </a:r>
            <a:r>
              <a:rPr lang="nl-NL" sz="2400" i="1" dirty="0" err="1"/>
              <a:t>Tashahhoed</a:t>
            </a:r>
            <a:r>
              <a:rPr lang="nl-NL" sz="2400" dirty="0" smtClean="0"/>
              <a:t>.</a:t>
            </a:r>
          </a:p>
          <a:p>
            <a:pPr marL="457200" indent="-457200">
              <a:buAutoNum type="arabicPeriod"/>
            </a:pPr>
            <a:r>
              <a:rPr lang="nl-NL" sz="2400" dirty="0"/>
              <a:t>Het uitspreken van de </a:t>
            </a:r>
            <a:r>
              <a:rPr lang="nl-NL" sz="2400" u="sng" dirty="0" err="1"/>
              <a:t>S</a:t>
            </a:r>
            <a:r>
              <a:rPr lang="nl-NL" sz="2400" dirty="0" err="1"/>
              <a:t>alaah</a:t>
            </a:r>
            <a:r>
              <a:rPr lang="nl-NL" sz="2400" dirty="0"/>
              <a:t> en Salaam over de boodschapper van Allah (</a:t>
            </a:r>
            <a:r>
              <a:rPr lang="nl-NL" sz="2400" i="1" dirty="0" err="1"/>
              <a:t>Ta</a:t>
            </a:r>
            <a:r>
              <a:rPr lang="nl-NL" sz="2400" i="1" u="sng" dirty="0" err="1"/>
              <a:t>s</a:t>
            </a:r>
            <a:r>
              <a:rPr lang="nl-NL" sz="2400" i="1" dirty="0" err="1"/>
              <a:t>liyah</a:t>
            </a:r>
            <a:r>
              <a:rPr lang="nl-NL" sz="2400" dirty="0"/>
              <a:t>).</a:t>
            </a:r>
            <a:r>
              <a:rPr lang="nl-NL" sz="2400" dirty="0" smtClean="0"/>
              <a:t> </a:t>
            </a:r>
            <a:endParaRPr lang="nl-NL" sz="2400" i="1" dirty="0" smtClean="0"/>
          </a:p>
          <a:p>
            <a:pPr marL="457200" indent="-457200">
              <a:buFont typeface="Wingdings 2"/>
              <a:buAutoNum type="arabicPeriod"/>
            </a:pPr>
            <a:endParaRPr lang="nl-NL" sz="2400" b="1" i="1" dirty="0" smtClean="0"/>
          </a:p>
          <a:p>
            <a:pPr marL="457200" indent="-457200">
              <a:buFont typeface="Wingdings 2"/>
              <a:buAutoNum type="arabicPeriod"/>
            </a:pPr>
            <a:endParaRPr lang="nl-NL" sz="2400" b="1" i="1" dirty="0"/>
          </a:p>
          <a:p>
            <a:pPr marL="457200" indent="-457200">
              <a:buAutoNum type="arabicPeriod"/>
            </a:pPr>
            <a:endParaRPr lang="nl-NL" sz="2400" b="1" i="1" dirty="0" smtClean="0"/>
          </a:p>
          <a:p>
            <a:pPr marL="0" indent="0">
              <a:buNone/>
            </a:pPr>
            <a:endParaRPr lang="nl-NL" sz="2400" b="1" dirty="0"/>
          </a:p>
          <a:p>
            <a:pPr marL="0" indent="0">
              <a:buNone/>
            </a:pPr>
            <a:endParaRPr lang="nl-NL" sz="2400" dirty="0"/>
          </a:p>
          <a:p>
            <a:pPr marL="457200" indent="-457200">
              <a:buAutoNum type="arabicPeriod"/>
            </a:pPr>
            <a:endParaRPr lang="nl-NL" sz="2400" dirty="0"/>
          </a:p>
          <a:p>
            <a:endParaRPr lang="nl-NL" sz="2800" b="1" dirty="0"/>
          </a:p>
          <a:p>
            <a:pPr marL="514350" indent="-514350">
              <a:buAutoNum type="arabicParenR"/>
            </a:pPr>
            <a:endParaRPr lang="nl-NL" sz="2800" dirty="0" smtClean="0"/>
          </a:p>
          <a:p>
            <a:pPr marL="514350" indent="-514350">
              <a:buAutoNum type="arabicParenR"/>
            </a:pPr>
            <a:endParaRPr lang="nl-NL" sz="2800" dirty="0" smtClean="0"/>
          </a:p>
          <a:p>
            <a:pPr marL="514350" indent="-514350">
              <a:buAutoNum type="arabicParenR"/>
            </a:pPr>
            <a:endParaRPr lang="nl-NL" sz="2800" dirty="0" smtClean="0"/>
          </a:p>
          <a:p>
            <a:pPr marL="514350" indent="-514350">
              <a:buAutoNum type="arabicParenR"/>
            </a:pPr>
            <a:endParaRPr lang="nl-NL" sz="2800" dirty="0"/>
          </a:p>
          <a:p>
            <a:pPr>
              <a:buFont typeface="Wingdings" panose="05000000000000000000" pitchFamily="2" charset="2"/>
              <a:buChar char="§"/>
            </a:pPr>
            <a:endParaRPr lang="nl-NL" sz="2800" i="1" dirty="0" smtClean="0"/>
          </a:p>
          <a:p>
            <a:pPr>
              <a:buFont typeface="Wingdings" panose="05000000000000000000" pitchFamily="2" charset="2"/>
              <a:buChar char="§"/>
            </a:pPr>
            <a:endParaRPr lang="nl-NL" sz="2800" i="1" dirty="0"/>
          </a:p>
          <a:p>
            <a:pPr>
              <a:buFont typeface="Wingdings" panose="05000000000000000000" pitchFamily="2" charset="2"/>
              <a:buChar char="§"/>
            </a:pPr>
            <a:endParaRPr lang="nl-NL" sz="2800" i="1" dirty="0"/>
          </a:p>
        </p:txBody>
      </p:sp>
    </p:spTree>
    <p:extLst>
      <p:ext uri="{BB962C8B-B14F-4D97-AF65-F5344CB8AC3E}">
        <p14:creationId xmlns:p14="http://schemas.microsoft.com/office/powerpoint/2010/main" val="1978508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a:buFont typeface="Wingdings" panose="05000000000000000000" pitchFamily="2" charset="2"/>
              <a:buChar char="§"/>
            </a:pPr>
            <a:endParaRPr lang="nl-NL" sz="3200" dirty="0"/>
          </a:p>
          <a:p>
            <a:pPr>
              <a:buFont typeface="Wingdings" panose="05000000000000000000" pitchFamily="2" charset="2"/>
              <a:buChar char="§"/>
            </a:pPr>
            <a:r>
              <a:rPr lang="nl-NL" sz="3200" b="1" dirty="0" smtClean="0"/>
              <a:t>Een overzicht van alle </a:t>
            </a:r>
            <a:r>
              <a:rPr lang="nl-NL" sz="3200" b="1" i="1" dirty="0" err="1" smtClean="0"/>
              <a:t>Fadaa-il</a:t>
            </a:r>
            <a:r>
              <a:rPr lang="nl-NL" sz="3200" b="1" dirty="0" smtClean="0"/>
              <a:t>:</a:t>
            </a:r>
            <a:endParaRPr lang="nl-NL" sz="3200" b="1" i="1" dirty="0" smtClean="0"/>
          </a:p>
          <a:p>
            <a:pPr marL="457200" indent="-457200">
              <a:buAutoNum type="arabicPeriod"/>
            </a:pPr>
            <a:r>
              <a:rPr lang="nl-NL" sz="2400" dirty="0"/>
              <a:t>Met het gezicht naar rechts draaien bij </a:t>
            </a:r>
            <a:r>
              <a:rPr lang="nl-NL" sz="2400" i="1" dirty="0"/>
              <a:t>at-</a:t>
            </a:r>
            <a:r>
              <a:rPr lang="nl-NL" sz="2400" i="1" dirty="0" err="1"/>
              <a:t>Tasliem</a:t>
            </a:r>
            <a:r>
              <a:rPr lang="nl-NL" sz="2400" dirty="0" smtClean="0"/>
              <a:t>.</a:t>
            </a:r>
          </a:p>
          <a:p>
            <a:pPr marL="457200" indent="-457200">
              <a:buAutoNum type="arabicPeriod"/>
            </a:pPr>
            <a:r>
              <a:rPr lang="nl-NL" sz="2400" dirty="0"/>
              <a:t>Het zeggen van </a:t>
            </a:r>
            <a:r>
              <a:rPr lang="nl-NL" sz="2400" i="1" dirty="0" err="1"/>
              <a:t>Aamien</a:t>
            </a:r>
            <a:r>
              <a:rPr lang="nl-NL" sz="2400" dirty="0" smtClean="0"/>
              <a:t>.</a:t>
            </a:r>
          </a:p>
          <a:p>
            <a:pPr marL="457200" indent="-457200">
              <a:buAutoNum type="arabicPeriod"/>
            </a:pPr>
            <a:r>
              <a:rPr lang="nl-NL" sz="2400" i="1" dirty="0"/>
              <a:t>At-</a:t>
            </a:r>
            <a:r>
              <a:rPr lang="nl-NL" sz="2400" i="1" dirty="0" err="1"/>
              <a:t>Tah’mied</a:t>
            </a:r>
            <a:r>
              <a:rPr lang="nl-NL" sz="2400" dirty="0" smtClean="0"/>
              <a:t>.</a:t>
            </a:r>
          </a:p>
          <a:p>
            <a:pPr marL="457200" indent="-457200">
              <a:buAutoNum type="arabicPeriod"/>
            </a:pPr>
            <a:r>
              <a:rPr lang="nl-NL" sz="2400" dirty="0"/>
              <a:t>Het doen van </a:t>
            </a:r>
            <a:r>
              <a:rPr lang="nl-NL" sz="2400" i="1" dirty="0"/>
              <a:t>al-</a:t>
            </a:r>
            <a:r>
              <a:rPr lang="nl-NL" sz="2400" i="1" dirty="0" err="1"/>
              <a:t>Qoenoet</a:t>
            </a:r>
            <a:r>
              <a:rPr lang="nl-NL" sz="2400" dirty="0"/>
              <a:t> tijdens het ochtendgebed</a:t>
            </a:r>
            <a:r>
              <a:rPr lang="nl-NL" sz="2400" dirty="0" smtClean="0"/>
              <a:t>.</a:t>
            </a:r>
          </a:p>
          <a:p>
            <a:pPr marL="457200" indent="-457200">
              <a:buAutoNum type="arabicPeriod"/>
            </a:pPr>
            <a:r>
              <a:rPr lang="nl-NL" sz="2400" dirty="0"/>
              <a:t>Het dragen van een bovenkleed</a:t>
            </a:r>
            <a:r>
              <a:rPr lang="nl-NL" sz="2400" dirty="0" smtClean="0"/>
              <a:t>.</a:t>
            </a:r>
          </a:p>
          <a:p>
            <a:pPr marL="457200" indent="-457200">
              <a:buAutoNum type="arabicPeriod"/>
            </a:pPr>
            <a:r>
              <a:rPr lang="nl-NL" sz="2400" dirty="0"/>
              <a:t>Het doen van </a:t>
            </a:r>
            <a:r>
              <a:rPr lang="nl-NL" sz="2400" i="1" dirty="0"/>
              <a:t>at-</a:t>
            </a:r>
            <a:r>
              <a:rPr lang="nl-NL" sz="2400" i="1" dirty="0" err="1"/>
              <a:t>Tasbieh</a:t>
            </a:r>
            <a:r>
              <a:rPr lang="nl-NL" sz="2400" i="1" dirty="0"/>
              <a:t>’ </a:t>
            </a:r>
            <a:r>
              <a:rPr lang="nl-NL" sz="2400" dirty="0"/>
              <a:t>tijdens de neerbuiging en neerwerping</a:t>
            </a:r>
            <a:r>
              <a:rPr lang="nl-NL" sz="2400" dirty="0" smtClean="0"/>
              <a:t>.</a:t>
            </a:r>
          </a:p>
          <a:p>
            <a:pPr marL="457200" indent="-457200">
              <a:buAutoNum type="arabicPeriod"/>
            </a:pPr>
            <a:r>
              <a:rPr lang="nl-NL" sz="2400" dirty="0"/>
              <a:t>Het laten hangen van de handen langs het lichaam </a:t>
            </a:r>
            <a:r>
              <a:rPr lang="nl-NL" sz="2400" i="1" dirty="0"/>
              <a:t>(as-</a:t>
            </a:r>
            <a:r>
              <a:rPr lang="nl-NL" sz="2400" i="1" dirty="0" err="1"/>
              <a:t>sadl</a:t>
            </a:r>
            <a:r>
              <a:rPr lang="nl-NL" sz="2400" i="1" dirty="0" smtClean="0"/>
              <a:t>)</a:t>
            </a:r>
            <a:r>
              <a:rPr lang="nl-NL" sz="2400" dirty="0" smtClean="0"/>
              <a:t>.</a:t>
            </a:r>
          </a:p>
          <a:p>
            <a:pPr marL="457200" indent="-457200">
              <a:buAutoNum type="arabicPeriod"/>
            </a:pPr>
            <a:r>
              <a:rPr lang="nl-NL" sz="2400" dirty="0"/>
              <a:t>Het doen van de </a:t>
            </a:r>
            <a:r>
              <a:rPr lang="nl-NL" sz="2400" i="1" dirty="0" err="1"/>
              <a:t>Takbier</a:t>
            </a:r>
            <a:r>
              <a:rPr lang="nl-NL" sz="2400" i="1" dirty="0"/>
              <a:t> </a:t>
            </a:r>
            <a:r>
              <a:rPr lang="nl-NL" sz="2400" dirty="0"/>
              <a:t>bij het beginnen van de beweging naar de volgende houding</a:t>
            </a:r>
            <a:r>
              <a:rPr lang="nl-NL" sz="2400" dirty="0" smtClean="0"/>
              <a:t>.</a:t>
            </a:r>
          </a:p>
          <a:p>
            <a:pPr marL="457200" indent="-457200">
              <a:buFont typeface="Wingdings 2"/>
              <a:buAutoNum type="arabicPeriod"/>
            </a:pPr>
            <a:r>
              <a:rPr lang="nl-NL" sz="2400" dirty="0"/>
              <a:t>Het uitstellen van de </a:t>
            </a:r>
            <a:r>
              <a:rPr lang="nl-NL" sz="2400" i="1" dirty="0" err="1"/>
              <a:t>Takbier</a:t>
            </a:r>
            <a:r>
              <a:rPr lang="nl-NL" sz="2400" dirty="0"/>
              <a:t> na de zitting na twee </a:t>
            </a:r>
            <a:r>
              <a:rPr lang="nl-NL" sz="2400" i="1" dirty="0" err="1"/>
              <a:t>raka’aat</a:t>
            </a:r>
            <a:r>
              <a:rPr lang="nl-NL" sz="2400" dirty="0"/>
              <a:t> totdat men al helemaal staat. </a:t>
            </a:r>
          </a:p>
          <a:p>
            <a:pPr marL="457200" indent="-457200">
              <a:buAutoNum type="arabicPeriod"/>
            </a:pPr>
            <a:r>
              <a:rPr lang="nl-NL" sz="2400" dirty="0"/>
              <a:t>Het vastpakken van de drie </a:t>
            </a:r>
            <a:r>
              <a:rPr lang="nl-NL" sz="2400" dirty="0" smtClean="0"/>
              <a:t>vingers (bij de </a:t>
            </a:r>
            <a:r>
              <a:rPr lang="nl-NL" sz="2400" i="1" dirty="0" err="1" smtClean="0"/>
              <a:t>Tashahhoed</a:t>
            </a:r>
            <a:r>
              <a:rPr lang="nl-NL" sz="2400" dirty="0" smtClean="0"/>
              <a:t>)</a:t>
            </a:r>
          </a:p>
          <a:p>
            <a:pPr marL="457200" indent="-457200">
              <a:buAutoNum type="arabicPeriod"/>
            </a:pPr>
            <a:r>
              <a:rPr lang="nl-NL" sz="2400" dirty="0"/>
              <a:t>Het bewegen van de </a:t>
            </a:r>
            <a:r>
              <a:rPr lang="nl-NL" sz="2400" dirty="0" smtClean="0"/>
              <a:t>vinger (tijdens de </a:t>
            </a:r>
            <a:r>
              <a:rPr lang="nl-NL" sz="2400" i="1" dirty="0" err="1" smtClean="0"/>
              <a:t>Tashahhoed</a:t>
            </a:r>
            <a:r>
              <a:rPr lang="nl-NL" sz="2400" dirty="0" smtClean="0"/>
              <a:t>)</a:t>
            </a:r>
            <a:endParaRPr lang="nl-NL" sz="2400" i="1" dirty="0"/>
          </a:p>
          <a:p>
            <a:pPr marL="457200" indent="-457200">
              <a:buFont typeface="Wingdings 2"/>
              <a:buAutoNum type="arabicPeriod"/>
            </a:pPr>
            <a:r>
              <a:rPr lang="nl-NL" sz="2400" dirty="0"/>
              <a:t>De wijze van de neerwerping</a:t>
            </a:r>
            <a:r>
              <a:rPr lang="nl-NL" sz="2400" dirty="0" smtClean="0"/>
              <a:t>.</a:t>
            </a:r>
            <a:endParaRPr lang="nl-NL" sz="2400" dirty="0"/>
          </a:p>
          <a:p>
            <a:pPr marL="457200" indent="-457200">
              <a:buAutoNum type="arabicPeriod"/>
            </a:pPr>
            <a:endParaRPr lang="nl-NL" sz="2400" i="1" dirty="0" smtClean="0"/>
          </a:p>
          <a:p>
            <a:pPr marL="457200" indent="-457200">
              <a:buFont typeface="Wingdings 2"/>
              <a:buAutoNum type="arabicPeriod"/>
            </a:pPr>
            <a:endParaRPr lang="nl-NL" sz="2400" i="1" dirty="0" smtClean="0"/>
          </a:p>
          <a:p>
            <a:pPr marL="457200" indent="-457200">
              <a:buFont typeface="Wingdings 2"/>
              <a:buAutoNum type="arabicPeriod"/>
            </a:pPr>
            <a:endParaRPr lang="nl-NL" sz="2400" i="1" dirty="0"/>
          </a:p>
          <a:p>
            <a:pPr marL="457200" indent="-457200">
              <a:buAutoNum type="arabicPeriod"/>
            </a:pPr>
            <a:endParaRPr lang="nl-NL" sz="2400" i="1" dirty="0" smtClean="0"/>
          </a:p>
          <a:p>
            <a:pPr marL="0" indent="0">
              <a:buNone/>
            </a:pPr>
            <a:endParaRPr lang="nl-NL" sz="2400" dirty="0"/>
          </a:p>
          <a:p>
            <a:pPr marL="0" indent="0">
              <a:buNone/>
            </a:pPr>
            <a:endParaRPr lang="nl-NL" sz="2400" dirty="0"/>
          </a:p>
          <a:p>
            <a:pPr marL="457200" indent="-457200">
              <a:buAutoNum type="arabicPeriod"/>
            </a:pPr>
            <a:endParaRPr lang="nl-NL" sz="2400" dirty="0"/>
          </a:p>
          <a:p>
            <a:endParaRPr lang="nl-NL" sz="2800" dirty="0"/>
          </a:p>
          <a:p>
            <a:pPr marL="514350" indent="-514350">
              <a:buAutoNum type="arabicParenR"/>
            </a:pPr>
            <a:endParaRPr lang="nl-NL" sz="2800" dirty="0" smtClean="0"/>
          </a:p>
          <a:p>
            <a:pPr marL="514350" indent="-514350">
              <a:buAutoNum type="arabicParenR"/>
            </a:pPr>
            <a:endParaRPr lang="nl-NL" sz="2800" dirty="0" smtClean="0"/>
          </a:p>
          <a:p>
            <a:pPr marL="514350" indent="-514350">
              <a:buAutoNum type="arabicParenR"/>
            </a:pPr>
            <a:endParaRPr lang="nl-NL" sz="2800" dirty="0" smtClean="0"/>
          </a:p>
          <a:p>
            <a:pPr marL="514350" indent="-514350">
              <a:buAutoNum type="arabicParenR"/>
            </a:pPr>
            <a:endParaRPr lang="nl-NL" sz="2800" dirty="0"/>
          </a:p>
          <a:p>
            <a:pPr>
              <a:buFont typeface="Wingdings" panose="05000000000000000000" pitchFamily="2" charset="2"/>
              <a:buChar char="§"/>
            </a:pPr>
            <a:endParaRPr lang="nl-NL" sz="2800" i="1" dirty="0" smtClean="0"/>
          </a:p>
          <a:p>
            <a:pPr>
              <a:buFont typeface="Wingdings" panose="05000000000000000000" pitchFamily="2" charset="2"/>
              <a:buChar char="§"/>
            </a:pPr>
            <a:endParaRPr lang="nl-NL" sz="2800" i="1" dirty="0"/>
          </a:p>
          <a:p>
            <a:pPr>
              <a:buFont typeface="Wingdings" panose="05000000000000000000" pitchFamily="2" charset="2"/>
              <a:buChar char="§"/>
            </a:pPr>
            <a:endParaRPr lang="nl-NL" sz="2800" i="1" dirty="0"/>
          </a:p>
        </p:txBody>
      </p:sp>
    </p:spTree>
    <p:extLst>
      <p:ext uri="{BB962C8B-B14F-4D97-AF65-F5344CB8AC3E}">
        <p14:creationId xmlns:p14="http://schemas.microsoft.com/office/powerpoint/2010/main" val="99901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12" y="-171400"/>
            <a:ext cx="9144000" cy="6858000"/>
          </a:xfrm>
        </p:spPr>
        <p:txBody>
          <a:bodyPr>
            <a:noAutofit/>
          </a:bodyPr>
          <a:lstStyle/>
          <a:p>
            <a:pPr>
              <a:buFont typeface="Wingdings" panose="05000000000000000000" pitchFamily="2" charset="2"/>
              <a:buChar char="§"/>
            </a:pPr>
            <a:endParaRPr lang="nl-NL" sz="2200" dirty="0"/>
          </a:p>
          <a:p>
            <a:pPr marL="457200" indent="-457200">
              <a:buFont typeface="+mj-lt"/>
              <a:buAutoNum type="arabicPeriod" startAt="13"/>
            </a:pPr>
            <a:r>
              <a:rPr lang="nl-NL" sz="2200" dirty="0"/>
              <a:t>De wijze van de </a:t>
            </a:r>
            <a:r>
              <a:rPr lang="nl-NL" sz="2200" dirty="0" smtClean="0"/>
              <a:t>zithouding</a:t>
            </a:r>
          </a:p>
          <a:p>
            <a:pPr marL="457200" indent="-457200">
              <a:buFont typeface="+mj-lt"/>
              <a:buAutoNum type="arabicPeriod" startAt="13"/>
            </a:pPr>
            <a:r>
              <a:rPr lang="nl-NL" sz="2200" dirty="0"/>
              <a:t>Het plaatsen van de handpalmen op de knieën tijdens de neerbuiging. </a:t>
            </a:r>
            <a:endParaRPr lang="nl-NL" sz="2200" dirty="0" smtClean="0"/>
          </a:p>
          <a:p>
            <a:pPr marL="457200" indent="-457200">
              <a:buFont typeface="+mj-lt"/>
              <a:buAutoNum type="arabicPeriod" startAt="13"/>
            </a:pPr>
            <a:r>
              <a:rPr lang="nl-NL" sz="2200" dirty="0" smtClean="0"/>
              <a:t>De </a:t>
            </a:r>
            <a:r>
              <a:rPr lang="nl-NL" sz="2200" dirty="0"/>
              <a:t>knieën rechthouden. </a:t>
            </a:r>
            <a:endParaRPr lang="nl-NL" sz="2200" dirty="0" smtClean="0"/>
          </a:p>
          <a:p>
            <a:pPr marL="457200" indent="-457200">
              <a:buFont typeface="+mj-lt"/>
              <a:buAutoNum type="arabicPeriod" startAt="13"/>
            </a:pPr>
            <a:r>
              <a:rPr lang="nl-NL" sz="2200" dirty="0"/>
              <a:t>Dat de volgeling reciteert tijdens het stille gebed. </a:t>
            </a:r>
            <a:endParaRPr lang="nl-NL" sz="2200" i="1" dirty="0" smtClean="0"/>
          </a:p>
          <a:p>
            <a:pPr marL="457200" indent="-457200">
              <a:buFont typeface="Wingdings 2"/>
              <a:buAutoNum type="arabicPeriod" startAt="13"/>
            </a:pPr>
            <a:r>
              <a:rPr lang="nl-NL" sz="2200" dirty="0"/>
              <a:t>Het plaatsen van de handen ter hoogte van de oren tijdens de neerwerping. </a:t>
            </a:r>
            <a:endParaRPr lang="nl-NL" sz="2200" dirty="0" smtClean="0"/>
          </a:p>
          <a:p>
            <a:pPr marL="457200" indent="-457200">
              <a:buFont typeface="Wingdings 2"/>
              <a:buAutoNum type="arabicPeriod" startAt="13"/>
            </a:pPr>
            <a:r>
              <a:rPr lang="nl-NL" sz="2200" dirty="0" smtClean="0"/>
              <a:t>Het </a:t>
            </a:r>
            <a:r>
              <a:rPr lang="nl-NL" sz="2200" dirty="0"/>
              <a:t>opheffen van de handen, bij het doen van de openingstakbier, ter hoogte van zijn oren</a:t>
            </a:r>
            <a:r>
              <a:rPr lang="nl-NL" sz="2200" dirty="0" smtClean="0"/>
              <a:t>.</a:t>
            </a:r>
          </a:p>
          <a:p>
            <a:pPr marL="457200" indent="-457200">
              <a:buFont typeface="Wingdings 2"/>
              <a:buAutoNum type="arabicPeriod" startAt="13"/>
            </a:pPr>
            <a:r>
              <a:rPr lang="nl-NL" sz="2200" dirty="0"/>
              <a:t>De lengte van de recitatie tijdens de gebeden.</a:t>
            </a:r>
          </a:p>
          <a:p>
            <a:pPr marL="457200" indent="-457200">
              <a:buFont typeface="Wingdings 2"/>
              <a:buAutoNum type="arabicPeriod" startAt="13"/>
            </a:pPr>
            <a:r>
              <a:rPr lang="nl-NL" sz="2200" dirty="0" smtClean="0"/>
              <a:t>Het </a:t>
            </a:r>
            <a:r>
              <a:rPr lang="nl-NL" sz="2200" dirty="0"/>
              <a:t>korter maken van de tweede gebedseenheid ten opzichte van de eerste gebedseenheid. </a:t>
            </a:r>
            <a:endParaRPr lang="nl-NL" sz="2200" dirty="0" smtClean="0"/>
          </a:p>
          <a:p>
            <a:pPr marL="457200" indent="-457200">
              <a:buFont typeface="Wingdings 2"/>
              <a:buAutoNum type="arabicPeriod" startAt="13"/>
            </a:pPr>
            <a:r>
              <a:rPr lang="nl-NL" sz="2200" dirty="0"/>
              <a:t>Het korter maken van de eerste zitting (van </a:t>
            </a:r>
            <a:r>
              <a:rPr lang="nl-NL" sz="2200" i="1" dirty="0" err="1"/>
              <a:t>Tashahhoed</a:t>
            </a:r>
            <a:r>
              <a:rPr lang="nl-NL" sz="2200" dirty="0"/>
              <a:t>). </a:t>
            </a:r>
            <a:endParaRPr lang="nl-NL" sz="2200" dirty="0" smtClean="0"/>
          </a:p>
          <a:p>
            <a:pPr marL="457200" indent="-457200">
              <a:buFont typeface="Wingdings 2"/>
              <a:buAutoNum type="arabicPeriod" startAt="13"/>
            </a:pPr>
            <a:r>
              <a:rPr lang="nl-NL" sz="2200" dirty="0"/>
              <a:t>Eerst de handen en daarna de knieën op de grond plaatsen bij het verrichten van de neerwerping. </a:t>
            </a:r>
            <a:endParaRPr lang="nl-NL" sz="2200" dirty="0" smtClean="0"/>
          </a:p>
          <a:p>
            <a:pPr marL="457200" indent="-457200">
              <a:buFont typeface="Wingdings 2"/>
              <a:buAutoNum type="arabicPeriod" startAt="13"/>
            </a:pPr>
            <a:r>
              <a:rPr lang="nl-NL" sz="2200" dirty="0"/>
              <a:t>Bij het omhoog komen eerst met de knieën van de grond komen en dan pas met de handen van de grond gaan. </a:t>
            </a:r>
            <a:r>
              <a:rPr lang="nl-NL" sz="2200" dirty="0" smtClean="0"/>
              <a:t> </a:t>
            </a:r>
            <a:endParaRPr lang="nl-NL" sz="2200" i="1" dirty="0" smtClean="0"/>
          </a:p>
          <a:p>
            <a:pPr marL="457200" indent="-457200">
              <a:buFont typeface="Wingdings 2"/>
              <a:buAutoNum type="arabicPeriod" startAt="13"/>
            </a:pPr>
            <a:endParaRPr lang="nl-NL" sz="2200" i="1" dirty="0"/>
          </a:p>
          <a:p>
            <a:pPr marL="457200" indent="-457200">
              <a:buAutoNum type="arabicPeriod" startAt="13"/>
            </a:pPr>
            <a:endParaRPr lang="nl-NL" sz="2200" i="1" dirty="0" smtClean="0"/>
          </a:p>
          <a:p>
            <a:pPr marL="0" indent="0">
              <a:buNone/>
            </a:pPr>
            <a:endParaRPr lang="nl-NL" sz="2200" dirty="0"/>
          </a:p>
          <a:p>
            <a:pPr marL="0" indent="0">
              <a:buNone/>
            </a:pPr>
            <a:endParaRPr lang="nl-NL" sz="2200" dirty="0"/>
          </a:p>
          <a:p>
            <a:pPr marL="457200" indent="-457200">
              <a:buAutoNum type="arabicPeriod"/>
            </a:pPr>
            <a:endParaRPr lang="nl-NL" sz="2200" dirty="0"/>
          </a:p>
          <a:p>
            <a:endParaRPr lang="nl-NL" sz="2200" dirty="0"/>
          </a:p>
          <a:p>
            <a:pPr marL="514350" indent="-514350">
              <a:buAutoNum type="arabicParenR"/>
            </a:pPr>
            <a:endParaRPr lang="nl-NL" sz="2200" dirty="0" smtClean="0"/>
          </a:p>
          <a:p>
            <a:pPr marL="514350" indent="-514350">
              <a:buAutoNum type="arabicParenR"/>
            </a:pPr>
            <a:endParaRPr lang="nl-NL" sz="2200" dirty="0" smtClean="0"/>
          </a:p>
          <a:p>
            <a:pPr marL="514350" indent="-514350">
              <a:buAutoNum type="arabicParenR"/>
            </a:pPr>
            <a:endParaRPr lang="nl-NL" sz="2200" dirty="0" smtClean="0"/>
          </a:p>
          <a:p>
            <a:pPr marL="514350" indent="-514350">
              <a:buAutoNum type="arabicParenR"/>
            </a:pPr>
            <a:endParaRPr lang="nl-NL" sz="2200" dirty="0"/>
          </a:p>
          <a:p>
            <a:pPr>
              <a:buFont typeface="Wingdings" panose="05000000000000000000" pitchFamily="2" charset="2"/>
              <a:buChar char="§"/>
            </a:pPr>
            <a:endParaRPr lang="nl-NL" sz="2200" i="1" dirty="0" smtClean="0"/>
          </a:p>
          <a:p>
            <a:pPr>
              <a:buFont typeface="Wingdings" panose="05000000000000000000" pitchFamily="2" charset="2"/>
              <a:buChar char="§"/>
            </a:pPr>
            <a:endParaRPr lang="nl-NL" sz="2200" i="1" dirty="0"/>
          </a:p>
          <a:p>
            <a:pPr>
              <a:buFont typeface="Wingdings" panose="05000000000000000000" pitchFamily="2" charset="2"/>
              <a:buChar char="§"/>
            </a:pPr>
            <a:endParaRPr lang="nl-NL" sz="2200" i="1" dirty="0"/>
          </a:p>
        </p:txBody>
      </p:sp>
    </p:spTree>
    <p:extLst>
      <p:ext uri="{BB962C8B-B14F-4D97-AF65-F5344CB8AC3E}">
        <p14:creationId xmlns:p14="http://schemas.microsoft.com/office/powerpoint/2010/main" val="3930247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Font typeface="Wingdings" panose="05000000000000000000" pitchFamily="2" charset="2"/>
              <a:buChar char="§"/>
            </a:pPr>
            <a:endParaRPr lang="nl-NL" sz="3200" dirty="0"/>
          </a:p>
          <a:p>
            <a:pPr>
              <a:buFont typeface="Wingdings" panose="05000000000000000000" pitchFamily="2" charset="2"/>
              <a:buChar char="§"/>
            </a:pPr>
            <a:r>
              <a:rPr lang="nl-NL" sz="3200" b="1" dirty="0" smtClean="0"/>
              <a:t>De twee </a:t>
            </a:r>
            <a:r>
              <a:rPr lang="nl-NL" sz="3200" b="1" i="1" dirty="0" err="1" smtClean="0"/>
              <a:t>Soenan</a:t>
            </a:r>
            <a:r>
              <a:rPr lang="nl-NL" sz="3200" b="1" i="1" dirty="0" smtClean="0"/>
              <a:t> </a:t>
            </a:r>
            <a:r>
              <a:rPr lang="nl-NL" sz="3200" b="1" dirty="0" smtClean="0"/>
              <a:t>buiten het gebed:</a:t>
            </a:r>
            <a:endParaRPr lang="nl-NL" sz="3200" b="1" i="1" dirty="0" smtClean="0"/>
          </a:p>
          <a:p>
            <a:pPr marL="457200" indent="-457200">
              <a:buAutoNum type="arabicPeriod"/>
            </a:pPr>
            <a:r>
              <a:rPr lang="nl-NL" sz="2400" i="1" dirty="0" smtClean="0"/>
              <a:t>Al-</a:t>
            </a:r>
            <a:r>
              <a:rPr lang="nl-NL" sz="2400" i="1" dirty="0" err="1" smtClean="0"/>
              <a:t>adhaan</a:t>
            </a:r>
            <a:endParaRPr lang="nl-NL" sz="2400" i="1" dirty="0" smtClean="0"/>
          </a:p>
          <a:p>
            <a:pPr marL="457200" indent="-457200">
              <a:buAutoNum type="arabicPeriod"/>
            </a:pPr>
            <a:r>
              <a:rPr lang="nl-NL" sz="2400" i="1" dirty="0" smtClean="0"/>
              <a:t>Al-</a:t>
            </a:r>
            <a:r>
              <a:rPr lang="nl-NL" sz="2400" i="1" dirty="0" err="1" smtClean="0"/>
              <a:t>Iqaamah</a:t>
            </a:r>
            <a:endParaRPr lang="nl-NL" sz="2400" i="1" dirty="0" smtClean="0"/>
          </a:p>
          <a:p>
            <a:pPr marL="457200" indent="-457200">
              <a:buFont typeface="Wingdings 2"/>
              <a:buAutoNum type="arabicPeriod"/>
            </a:pPr>
            <a:endParaRPr lang="nl-NL" sz="2400" b="1" i="1" dirty="0"/>
          </a:p>
          <a:p>
            <a:pPr marL="457200" indent="-457200">
              <a:buAutoNum type="arabicPeriod"/>
            </a:pPr>
            <a:endParaRPr lang="nl-NL" sz="2400" b="1" i="1" dirty="0" smtClean="0"/>
          </a:p>
          <a:p>
            <a:pPr marL="0" indent="0">
              <a:buNone/>
            </a:pPr>
            <a:endParaRPr lang="nl-NL" sz="2400" b="1" dirty="0"/>
          </a:p>
          <a:p>
            <a:pPr marL="0" indent="0">
              <a:buNone/>
            </a:pPr>
            <a:endParaRPr lang="nl-NL" sz="2400" dirty="0"/>
          </a:p>
          <a:p>
            <a:pPr marL="457200" indent="-457200">
              <a:buAutoNum type="arabicPeriod"/>
            </a:pPr>
            <a:endParaRPr lang="nl-NL" sz="2400" dirty="0"/>
          </a:p>
          <a:p>
            <a:endParaRPr lang="nl-NL" sz="2800" b="1" dirty="0"/>
          </a:p>
          <a:p>
            <a:pPr marL="514350" indent="-514350">
              <a:buAutoNum type="arabicParenR"/>
            </a:pPr>
            <a:endParaRPr lang="nl-NL" sz="2800" dirty="0" smtClean="0"/>
          </a:p>
          <a:p>
            <a:pPr marL="514350" indent="-514350">
              <a:buAutoNum type="arabicParenR"/>
            </a:pPr>
            <a:endParaRPr lang="nl-NL" sz="2800" dirty="0" smtClean="0"/>
          </a:p>
          <a:p>
            <a:pPr marL="514350" indent="-514350">
              <a:buAutoNum type="arabicParenR"/>
            </a:pPr>
            <a:endParaRPr lang="nl-NL" sz="2800" dirty="0" smtClean="0"/>
          </a:p>
          <a:p>
            <a:pPr marL="514350" indent="-514350">
              <a:buAutoNum type="arabicParenR"/>
            </a:pPr>
            <a:endParaRPr lang="nl-NL" sz="2800" dirty="0"/>
          </a:p>
          <a:p>
            <a:pPr>
              <a:buFont typeface="Wingdings" panose="05000000000000000000" pitchFamily="2" charset="2"/>
              <a:buChar char="§"/>
            </a:pPr>
            <a:endParaRPr lang="nl-NL" sz="2800" i="1" dirty="0" smtClean="0"/>
          </a:p>
          <a:p>
            <a:pPr>
              <a:buFont typeface="Wingdings" panose="05000000000000000000" pitchFamily="2" charset="2"/>
              <a:buChar char="§"/>
            </a:pPr>
            <a:endParaRPr lang="nl-NL" sz="2800" i="1" dirty="0"/>
          </a:p>
          <a:p>
            <a:pPr>
              <a:buFont typeface="Wingdings" panose="05000000000000000000" pitchFamily="2" charset="2"/>
              <a:buChar char="§"/>
            </a:pPr>
            <a:endParaRPr lang="nl-NL" sz="2800" i="1" dirty="0"/>
          </a:p>
        </p:txBody>
      </p:sp>
    </p:spTree>
    <p:extLst>
      <p:ext uri="{BB962C8B-B14F-4D97-AF65-F5344CB8AC3E}">
        <p14:creationId xmlns:p14="http://schemas.microsoft.com/office/powerpoint/2010/main" val="1100098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Font typeface="Wingdings" panose="05000000000000000000" pitchFamily="2" charset="2"/>
              <a:buChar char="§"/>
            </a:pPr>
            <a:endParaRPr lang="nl-NL" sz="3200" dirty="0"/>
          </a:p>
          <a:p>
            <a:pPr>
              <a:buFont typeface="Wingdings" panose="05000000000000000000" pitchFamily="2" charset="2"/>
              <a:buChar char="§"/>
            </a:pPr>
            <a:r>
              <a:rPr lang="nl-NL" sz="3200" b="1" i="1" dirty="0" smtClean="0"/>
              <a:t>As-</a:t>
            </a:r>
            <a:r>
              <a:rPr lang="nl-NL" sz="3200" b="1" i="1" dirty="0" err="1" smtClean="0"/>
              <a:t>Soedjoed</a:t>
            </a:r>
            <a:r>
              <a:rPr lang="nl-NL" sz="3200" b="1" i="1" dirty="0" smtClean="0"/>
              <a:t> as-</a:t>
            </a:r>
            <a:r>
              <a:rPr lang="nl-NL" sz="3200" b="1" i="1" dirty="0" err="1" smtClean="0"/>
              <a:t>Sahw</a:t>
            </a:r>
            <a:r>
              <a:rPr lang="nl-NL" sz="3200" b="1" i="1" dirty="0" smtClean="0"/>
              <a:t> </a:t>
            </a:r>
            <a:r>
              <a:rPr lang="nl-NL" sz="3200" b="1" dirty="0" smtClean="0"/>
              <a:t>(de neerwerping ter vergeetachtigheid)</a:t>
            </a:r>
          </a:p>
          <a:p>
            <a:pPr>
              <a:buFont typeface="Wingdings" panose="05000000000000000000" pitchFamily="2" charset="2"/>
              <a:buChar char="§"/>
            </a:pPr>
            <a:r>
              <a:rPr lang="nl-NL" sz="2400" dirty="0" smtClean="0"/>
              <a:t>De neerwerping ter vergeetachtigheid is een genade van Allah</a:t>
            </a:r>
          </a:p>
          <a:p>
            <a:pPr>
              <a:buFont typeface="Wingdings" panose="05000000000000000000" pitchFamily="2" charset="2"/>
              <a:buChar char="§"/>
            </a:pPr>
            <a:r>
              <a:rPr lang="nl-NL" sz="2400" i="1" dirty="0" smtClean="0"/>
              <a:t>As-</a:t>
            </a:r>
            <a:r>
              <a:rPr lang="nl-NL" sz="2400" i="1" dirty="0" err="1" smtClean="0"/>
              <a:t>Soedjoed</a:t>
            </a:r>
            <a:r>
              <a:rPr lang="nl-NL" sz="2400" i="1" dirty="0" smtClean="0"/>
              <a:t> as-</a:t>
            </a:r>
            <a:r>
              <a:rPr lang="nl-NL" sz="2400" i="1" dirty="0" err="1" smtClean="0"/>
              <a:t>Sahw</a:t>
            </a:r>
            <a:r>
              <a:rPr lang="nl-NL" sz="2400" i="1" dirty="0" smtClean="0"/>
              <a:t> </a:t>
            </a:r>
            <a:r>
              <a:rPr lang="nl-NL" sz="2400" dirty="0" smtClean="0"/>
              <a:t>zijn 2 </a:t>
            </a:r>
            <a:r>
              <a:rPr lang="nl-NL" sz="2400" dirty="0" err="1" smtClean="0"/>
              <a:t>neerwerpingen</a:t>
            </a:r>
            <a:r>
              <a:rPr lang="nl-NL" sz="2400" dirty="0"/>
              <a:t> </a:t>
            </a:r>
            <a:r>
              <a:rPr lang="nl-NL" sz="2400" dirty="0" smtClean="0"/>
              <a:t>met een </a:t>
            </a:r>
            <a:r>
              <a:rPr lang="nl-NL" sz="2400" i="1" dirty="0" err="1" smtClean="0"/>
              <a:t>Tashahhoed</a:t>
            </a:r>
            <a:r>
              <a:rPr lang="nl-NL" sz="2400" dirty="0" smtClean="0"/>
              <a:t> erbij</a:t>
            </a:r>
          </a:p>
          <a:p>
            <a:pPr>
              <a:buFont typeface="Wingdings" panose="05000000000000000000" pitchFamily="2" charset="2"/>
              <a:buChar char="§"/>
            </a:pPr>
            <a:r>
              <a:rPr lang="nl-NL" sz="2400" dirty="0" smtClean="0"/>
              <a:t>De neerwerping ter vergeetachtigheid kan voor of na </a:t>
            </a:r>
            <a:r>
              <a:rPr lang="nl-NL" sz="2400" i="1" dirty="0" smtClean="0"/>
              <a:t>at-</a:t>
            </a:r>
            <a:r>
              <a:rPr lang="nl-NL" sz="2400" i="1" dirty="0" err="1" smtClean="0"/>
              <a:t>Tasliem</a:t>
            </a:r>
            <a:r>
              <a:rPr lang="nl-NL" sz="2400" i="1" dirty="0" smtClean="0"/>
              <a:t> </a:t>
            </a:r>
            <a:r>
              <a:rPr lang="nl-NL" sz="2400" dirty="0" smtClean="0"/>
              <a:t>verricht worden.</a:t>
            </a:r>
          </a:p>
          <a:p>
            <a:pPr>
              <a:buFont typeface="Wingdings" panose="05000000000000000000" pitchFamily="2" charset="2"/>
              <a:buChar char="§"/>
            </a:pPr>
            <a:r>
              <a:rPr lang="nl-NL" sz="2400" dirty="0" smtClean="0"/>
              <a:t>Het oordeel over de neerwerping ter vergeetachtigheid: sterk aanbevolen voor de </a:t>
            </a:r>
            <a:r>
              <a:rPr lang="nl-NL" sz="2400" i="1" dirty="0" err="1" smtClean="0"/>
              <a:t>imaam</a:t>
            </a:r>
            <a:r>
              <a:rPr lang="nl-NL" sz="2400" i="1" dirty="0" smtClean="0"/>
              <a:t> </a:t>
            </a:r>
            <a:r>
              <a:rPr lang="nl-NL" sz="2400" dirty="0" smtClean="0"/>
              <a:t>alsook de persoon die het gebed alleen verricht.</a:t>
            </a:r>
          </a:p>
          <a:p>
            <a:pPr>
              <a:buFont typeface="Wingdings" panose="05000000000000000000" pitchFamily="2" charset="2"/>
              <a:buChar char="§"/>
            </a:pPr>
            <a:r>
              <a:rPr lang="nl-NL" sz="2400" dirty="0" smtClean="0"/>
              <a:t>Wat betreft de volgeling: de neerwerping ter vergeetachtigheid is verplicht voor hem (wegens het volgen van de </a:t>
            </a:r>
            <a:r>
              <a:rPr lang="nl-NL" sz="2400" i="1" dirty="0" err="1" smtClean="0"/>
              <a:t>imaam</a:t>
            </a:r>
            <a:r>
              <a:rPr lang="nl-NL" sz="2400" dirty="0" smtClean="0"/>
              <a:t>)</a:t>
            </a:r>
          </a:p>
          <a:p>
            <a:pPr marL="0" indent="0">
              <a:buNone/>
            </a:pPr>
            <a:endParaRPr lang="nl-NL" sz="2400" dirty="0" smtClean="0"/>
          </a:p>
          <a:p>
            <a:pPr>
              <a:buFont typeface="Wingdings" panose="05000000000000000000" pitchFamily="2" charset="2"/>
              <a:buChar char="§"/>
            </a:pPr>
            <a:endParaRPr lang="nl-NL" sz="2400" dirty="0" smtClean="0"/>
          </a:p>
          <a:p>
            <a:pPr marL="457200" indent="-457200">
              <a:buFont typeface="Wingdings 2"/>
              <a:buAutoNum type="arabicPeriod"/>
            </a:pPr>
            <a:endParaRPr lang="nl-NL" sz="2400" i="1" dirty="0"/>
          </a:p>
          <a:p>
            <a:pPr marL="457200" indent="-457200">
              <a:buAutoNum type="arabicPeriod"/>
            </a:pPr>
            <a:endParaRPr lang="nl-NL" sz="2400" i="1" dirty="0" smtClean="0"/>
          </a:p>
          <a:p>
            <a:pPr marL="0" indent="0">
              <a:buNone/>
            </a:pPr>
            <a:endParaRPr lang="nl-NL" sz="2400" dirty="0"/>
          </a:p>
          <a:p>
            <a:pPr marL="0" indent="0">
              <a:buNone/>
            </a:pPr>
            <a:endParaRPr lang="nl-NL" sz="2400" dirty="0"/>
          </a:p>
          <a:p>
            <a:pPr marL="457200" indent="-457200">
              <a:buAutoNum type="arabicPeriod"/>
            </a:pPr>
            <a:endParaRPr lang="nl-NL" sz="2400" dirty="0"/>
          </a:p>
          <a:p>
            <a:endParaRPr lang="nl-NL" sz="2800" dirty="0"/>
          </a:p>
          <a:p>
            <a:pPr marL="514350" indent="-514350">
              <a:buAutoNum type="arabicParenR"/>
            </a:pPr>
            <a:endParaRPr lang="nl-NL" sz="2800" dirty="0" smtClean="0"/>
          </a:p>
          <a:p>
            <a:pPr marL="514350" indent="-514350">
              <a:buAutoNum type="arabicParenR"/>
            </a:pPr>
            <a:endParaRPr lang="nl-NL" sz="2800" dirty="0" smtClean="0"/>
          </a:p>
          <a:p>
            <a:pPr marL="514350" indent="-514350">
              <a:buAutoNum type="arabicParenR"/>
            </a:pPr>
            <a:endParaRPr lang="nl-NL" sz="2800" dirty="0" smtClean="0"/>
          </a:p>
          <a:p>
            <a:pPr marL="514350" indent="-514350">
              <a:buAutoNum type="arabicParenR"/>
            </a:pPr>
            <a:endParaRPr lang="nl-NL" sz="2800" dirty="0"/>
          </a:p>
          <a:p>
            <a:pPr>
              <a:buFont typeface="Wingdings" panose="05000000000000000000" pitchFamily="2" charset="2"/>
              <a:buChar char="§"/>
            </a:pPr>
            <a:endParaRPr lang="nl-NL" sz="2800" i="1" dirty="0" smtClean="0"/>
          </a:p>
          <a:p>
            <a:pPr>
              <a:buFont typeface="Wingdings" panose="05000000000000000000" pitchFamily="2" charset="2"/>
              <a:buChar char="§"/>
            </a:pPr>
            <a:endParaRPr lang="nl-NL" sz="2800" i="1" dirty="0"/>
          </a:p>
          <a:p>
            <a:pPr>
              <a:buFont typeface="Wingdings" panose="05000000000000000000" pitchFamily="2" charset="2"/>
              <a:buChar char="§"/>
            </a:pPr>
            <a:endParaRPr lang="nl-NL" sz="2800" i="1" dirty="0"/>
          </a:p>
        </p:txBody>
      </p:sp>
    </p:spTree>
    <p:extLst>
      <p:ext uri="{BB962C8B-B14F-4D97-AF65-F5344CB8AC3E}">
        <p14:creationId xmlns:p14="http://schemas.microsoft.com/office/powerpoint/2010/main" val="198045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a:buFont typeface="Wingdings" panose="05000000000000000000" pitchFamily="2" charset="2"/>
              <a:buChar char="§"/>
            </a:pPr>
            <a:endParaRPr lang="nl-NL" sz="3200" dirty="0"/>
          </a:p>
          <a:p>
            <a:pPr>
              <a:buFont typeface="Wingdings" panose="05000000000000000000" pitchFamily="2" charset="2"/>
              <a:buChar char="§"/>
            </a:pPr>
            <a:r>
              <a:rPr lang="nl-NL" sz="2400" b="1" dirty="0"/>
              <a:t>B</a:t>
            </a:r>
            <a:r>
              <a:rPr lang="nl-NL" sz="2400" b="1" dirty="0" smtClean="0"/>
              <a:t>elangrijke </a:t>
            </a:r>
            <a:r>
              <a:rPr lang="nl-NL" sz="2400" b="1" dirty="0"/>
              <a:t>basisregels </a:t>
            </a:r>
            <a:r>
              <a:rPr lang="nl-NL" sz="2400" b="1" dirty="0" smtClean="0"/>
              <a:t>m.b.t. de </a:t>
            </a:r>
            <a:r>
              <a:rPr lang="nl-NL" sz="2400" b="1" dirty="0"/>
              <a:t>neerwerping ter vergeetachtigheid</a:t>
            </a:r>
            <a:r>
              <a:rPr lang="nl-NL" sz="2400" b="1" dirty="0" smtClean="0"/>
              <a:t>:</a:t>
            </a:r>
          </a:p>
          <a:p>
            <a:pPr>
              <a:buFont typeface="Wingdings" panose="05000000000000000000" pitchFamily="2" charset="2"/>
              <a:buChar char="§"/>
            </a:pPr>
            <a:r>
              <a:rPr lang="nl-NL" sz="2400" b="1" u="sng" dirty="0" smtClean="0"/>
              <a:t>Eerste stelregel: </a:t>
            </a:r>
            <a:r>
              <a:rPr lang="nl-NL" sz="2400" u="sng" dirty="0" smtClean="0"/>
              <a:t>naar een pilaar dien je altijd terug te keren (indien mogelijk). De </a:t>
            </a:r>
            <a:r>
              <a:rPr lang="nl-NL" sz="2400" i="1" u="sng" dirty="0" err="1" smtClean="0"/>
              <a:t>Soedjoed</a:t>
            </a:r>
            <a:r>
              <a:rPr lang="nl-NL" sz="2400" i="1" u="sng" dirty="0" smtClean="0"/>
              <a:t> as-</a:t>
            </a:r>
            <a:r>
              <a:rPr lang="nl-NL" sz="2400" i="1" u="sng" dirty="0" err="1" smtClean="0"/>
              <a:t>sahw</a:t>
            </a:r>
            <a:r>
              <a:rPr lang="nl-NL" sz="2400" i="1" u="sng" dirty="0" smtClean="0"/>
              <a:t> </a:t>
            </a:r>
            <a:r>
              <a:rPr lang="nl-NL" sz="2400" u="sng" dirty="0" smtClean="0"/>
              <a:t>kan nooit een pilaar compenseren</a:t>
            </a:r>
            <a:endParaRPr lang="nl-NL" sz="2400" dirty="0" smtClean="0"/>
          </a:p>
          <a:p>
            <a:pPr>
              <a:buFont typeface="Wingdings" panose="05000000000000000000" pitchFamily="2" charset="2"/>
              <a:buChar char="§"/>
            </a:pPr>
            <a:r>
              <a:rPr lang="nl-NL" sz="2400" b="1" u="sng" dirty="0" smtClean="0"/>
              <a:t>Tweede stelregel: </a:t>
            </a:r>
            <a:r>
              <a:rPr lang="nl-NL" sz="2400" dirty="0" smtClean="0"/>
              <a:t>Op </a:t>
            </a:r>
            <a:r>
              <a:rPr lang="nl-NL" sz="2400" dirty="0"/>
              <a:t>het moment dat men </a:t>
            </a:r>
            <a:r>
              <a:rPr lang="nl-NL" sz="2400" dirty="0" smtClean="0"/>
              <a:t>een </a:t>
            </a:r>
            <a:r>
              <a:rPr lang="nl-NL" sz="2400" i="1" dirty="0" err="1" smtClean="0"/>
              <a:t>Soennah</a:t>
            </a:r>
            <a:r>
              <a:rPr lang="nl-NL" sz="2400" i="1" dirty="0" smtClean="0"/>
              <a:t> Mo-</a:t>
            </a:r>
            <a:r>
              <a:rPr lang="nl-NL" sz="2400" i="1" dirty="0" err="1" smtClean="0"/>
              <a:t>akkadah</a:t>
            </a:r>
            <a:r>
              <a:rPr lang="nl-NL" sz="2400" i="1" dirty="0" smtClean="0"/>
              <a:t> </a:t>
            </a:r>
            <a:r>
              <a:rPr lang="nl-NL" sz="2400" dirty="0" smtClean="0"/>
              <a:t>vergeten dan </a:t>
            </a:r>
            <a:r>
              <a:rPr lang="nl-NL" sz="2400" dirty="0"/>
              <a:t>is het voorgeschreven dat men de neerwerping ter vergeetachtigheid </a:t>
            </a:r>
            <a:r>
              <a:rPr lang="nl-NL" sz="2400" b="1" u="sng" dirty="0"/>
              <a:t>vóór de </a:t>
            </a:r>
            <a:r>
              <a:rPr lang="nl-NL" sz="2400" b="1" u="sng" dirty="0" err="1"/>
              <a:t>Tasliem</a:t>
            </a:r>
            <a:r>
              <a:rPr lang="nl-NL" sz="2400" dirty="0"/>
              <a:t> verricht</a:t>
            </a:r>
            <a:r>
              <a:rPr lang="nl-NL" sz="2400" dirty="0" smtClean="0"/>
              <a:t>. </a:t>
            </a:r>
          </a:p>
          <a:p>
            <a:pPr>
              <a:buFontTx/>
              <a:buChar char="-"/>
            </a:pPr>
            <a:r>
              <a:rPr lang="nl-NL" sz="2400" dirty="0" smtClean="0"/>
              <a:t>Let op: bij de </a:t>
            </a:r>
            <a:r>
              <a:rPr lang="nl-NL" sz="2400" i="1" dirty="0" err="1" smtClean="0"/>
              <a:t>Takbieraat</a:t>
            </a:r>
            <a:r>
              <a:rPr lang="nl-NL" sz="2400" i="1" dirty="0" smtClean="0"/>
              <a:t> </a:t>
            </a:r>
            <a:r>
              <a:rPr lang="nl-NL" sz="2400" dirty="0" smtClean="0"/>
              <a:t>en </a:t>
            </a:r>
            <a:r>
              <a:rPr lang="nl-NL" sz="2400" i="1" dirty="0" smtClean="0"/>
              <a:t>Tasmie3aat </a:t>
            </a:r>
            <a:r>
              <a:rPr lang="nl-NL" sz="2400" dirty="0" smtClean="0"/>
              <a:t>verricht men pas </a:t>
            </a:r>
            <a:r>
              <a:rPr lang="nl-NL" sz="2400" i="1" dirty="0" smtClean="0"/>
              <a:t>as-</a:t>
            </a:r>
            <a:r>
              <a:rPr lang="nl-NL" sz="2400" i="1" dirty="0" err="1" smtClean="0"/>
              <a:t>Soedjoed</a:t>
            </a:r>
            <a:r>
              <a:rPr lang="nl-NL" sz="2400" i="1" dirty="0" smtClean="0"/>
              <a:t> as-</a:t>
            </a:r>
            <a:r>
              <a:rPr lang="nl-NL" sz="2400" i="1" dirty="0" err="1" smtClean="0"/>
              <a:t>Sahw</a:t>
            </a:r>
            <a:r>
              <a:rPr lang="nl-NL" sz="2400" i="1" dirty="0" smtClean="0"/>
              <a:t> </a:t>
            </a:r>
            <a:r>
              <a:rPr lang="nl-NL" sz="2400" dirty="0" smtClean="0"/>
              <a:t>als men 2 of meer </a:t>
            </a:r>
            <a:r>
              <a:rPr lang="nl-NL" sz="2400" i="1" dirty="0" err="1" smtClean="0"/>
              <a:t>Takbieraat</a:t>
            </a:r>
            <a:r>
              <a:rPr lang="nl-NL" sz="2400" i="1" dirty="0" smtClean="0"/>
              <a:t>/Tasmie3aat </a:t>
            </a:r>
            <a:r>
              <a:rPr lang="nl-NL" sz="2400" dirty="0" smtClean="0"/>
              <a:t>is vergeten.</a:t>
            </a:r>
          </a:p>
          <a:p>
            <a:pPr>
              <a:buFont typeface="Wingdings" panose="05000000000000000000" pitchFamily="2" charset="2"/>
              <a:buChar char="§"/>
            </a:pPr>
            <a:r>
              <a:rPr lang="nl-NL" sz="2400" b="1" u="sng" dirty="0"/>
              <a:t>De </a:t>
            </a:r>
            <a:r>
              <a:rPr lang="nl-NL" sz="2400" b="1" u="sng" dirty="0" smtClean="0"/>
              <a:t>derde stelregel</a:t>
            </a:r>
            <a:r>
              <a:rPr lang="nl-NL" sz="2400" b="1" u="sng" dirty="0"/>
              <a:t>:</a:t>
            </a:r>
            <a:r>
              <a:rPr lang="nl-NL" sz="2400" dirty="0"/>
              <a:t> op het moment dat men </a:t>
            </a:r>
            <a:r>
              <a:rPr lang="nl-NL" sz="2400" dirty="0" smtClean="0"/>
              <a:t>iets te vee l te </a:t>
            </a:r>
            <a:r>
              <a:rPr lang="nl-NL" sz="2400" dirty="0"/>
              <a:t>veel heeft </a:t>
            </a:r>
            <a:r>
              <a:rPr lang="nl-NL" sz="2400" dirty="0" err="1" smtClean="0"/>
              <a:t>gedaam</a:t>
            </a:r>
            <a:r>
              <a:rPr lang="nl-NL" sz="2400" dirty="0" smtClean="0"/>
              <a:t> dan </a:t>
            </a:r>
            <a:r>
              <a:rPr lang="nl-NL" sz="2400" dirty="0"/>
              <a:t>is het voorgeschreven om de neerwerping ter vergeetachtigheid </a:t>
            </a:r>
            <a:r>
              <a:rPr lang="nl-NL" sz="2400" b="1" u="sng" dirty="0"/>
              <a:t>na de </a:t>
            </a:r>
            <a:r>
              <a:rPr lang="nl-NL" sz="2400" b="1" u="sng" dirty="0" err="1"/>
              <a:t>Tasliem</a:t>
            </a:r>
            <a:r>
              <a:rPr lang="nl-NL" sz="2400" dirty="0"/>
              <a:t> te verrichten</a:t>
            </a:r>
            <a:r>
              <a:rPr lang="nl-NL" sz="2400" dirty="0" smtClean="0"/>
              <a:t>.</a:t>
            </a:r>
          </a:p>
          <a:p>
            <a:pPr>
              <a:buFont typeface="Wingdings" panose="05000000000000000000" pitchFamily="2" charset="2"/>
              <a:buChar char="§"/>
            </a:pPr>
            <a:r>
              <a:rPr lang="nl-NL" sz="2400" b="1" u="sng" dirty="0"/>
              <a:t>De </a:t>
            </a:r>
            <a:r>
              <a:rPr lang="nl-NL" sz="2400" b="1" u="sng" dirty="0" smtClean="0"/>
              <a:t>vierde  </a:t>
            </a:r>
            <a:r>
              <a:rPr lang="nl-NL" sz="2400" b="1" u="sng" dirty="0"/>
              <a:t>stelregel: </a:t>
            </a:r>
            <a:r>
              <a:rPr lang="nl-NL" sz="2400" dirty="0"/>
              <a:t>op het moment dat men zowel </a:t>
            </a:r>
            <a:r>
              <a:rPr lang="nl-NL" sz="2400" i="1" dirty="0" err="1" smtClean="0"/>
              <a:t>Soenan</a:t>
            </a:r>
            <a:r>
              <a:rPr lang="nl-NL" sz="2400" dirty="0" smtClean="0"/>
              <a:t> te </a:t>
            </a:r>
            <a:r>
              <a:rPr lang="nl-NL" sz="2400" dirty="0"/>
              <a:t>veel alsook te weinig heeft, dan laat men het gedeelte wat hij te weinig had zwaarder wegen waardoor men de neerwerping ter vergeetachtigheid </a:t>
            </a:r>
            <a:r>
              <a:rPr lang="nl-NL" sz="2400" b="1" u="sng" dirty="0"/>
              <a:t>vóór de </a:t>
            </a:r>
            <a:r>
              <a:rPr lang="nl-NL" sz="2400" b="1" u="sng" dirty="0" err="1"/>
              <a:t>Tasliem</a:t>
            </a:r>
            <a:r>
              <a:rPr lang="nl-NL" sz="2400" dirty="0"/>
              <a:t> verricht.</a:t>
            </a:r>
          </a:p>
          <a:p>
            <a:pPr>
              <a:buFont typeface="Wingdings" panose="05000000000000000000" pitchFamily="2" charset="2"/>
              <a:buChar char="§"/>
            </a:pPr>
            <a:r>
              <a:rPr lang="nl-NL" sz="2400" b="1" u="sng" dirty="0" smtClean="0"/>
              <a:t>De </a:t>
            </a:r>
            <a:r>
              <a:rPr lang="nl-NL" sz="2400" b="1" u="sng" dirty="0" smtClean="0"/>
              <a:t>vijfde stelregel</a:t>
            </a:r>
            <a:r>
              <a:rPr lang="nl-NL" sz="2400" b="1" u="sng" dirty="0" smtClean="0"/>
              <a:t>: </a:t>
            </a:r>
            <a:r>
              <a:rPr lang="nl-NL" sz="2400" dirty="0" smtClean="0"/>
              <a:t>alle geleerden zijn het erover eens dat als men de </a:t>
            </a:r>
            <a:r>
              <a:rPr lang="nl-NL" sz="2400" i="1" dirty="0" err="1" smtClean="0"/>
              <a:t>Soedjoed</a:t>
            </a:r>
            <a:r>
              <a:rPr lang="nl-NL" sz="2400" i="1" dirty="0" smtClean="0"/>
              <a:t> as-</a:t>
            </a:r>
            <a:r>
              <a:rPr lang="nl-NL" sz="2400" i="1" dirty="0" err="1" smtClean="0"/>
              <a:t>Sahw</a:t>
            </a:r>
            <a:r>
              <a:rPr lang="nl-NL" sz="2400" i="1" dirty="0" smtClean="0"/>
              <a:t> </a:t>
            </a:r>
            <a:r>
              <a:rPr lang="nl-NL" sz="2400" dirty="0" smtClean="0"/>
              <a:t>voor de </a:t>
            </a:r>
            <a:r>
              <a:rPr lang="nl-NL" sz="2400" i="1" dirty="0" err="1" smtClean="0"/>
              <a:t>Tasliem</a:t>
            </a:r>
            <a:r>
              <a:rPr lang="nl-NL" sz="2400" i="1" dirty="0" smtClean="0"/>
              <a:t> </a:t>
            </a:r>
            <a:r>
              <a:rPr lang="nl-NL" sz="2400" dirty="0" smtClean="0"/>
              <a:t>heeft gedaan, terwijl men de </a:t>
            </a:r>
            <a:r>
              <a:rPr lang="nl-NL" sz="2400" i="1" dirty="0" err="1" smtClean="0"/>
              <a:t>Soedjoed</a:t>
            </a:r>
            <a:r>
              <a:rPr lang="nl-NL" sz="2400" i="1" dirty="0" smtClean="0"/>
              <a:t> as-</a:t>
            </a:r>
            <a:r>
              <a:rPr lang="nl-NL" sz="2400" i="1" dirty="0" err="1" smtClean="0"/>
              <a:t>Sahw</a:t>
            </a:r>
            <a:r>
              <a:rPr lang="nl-NL" sz="2400" i="1" dirty="0" smtClean="0"/>
              <a:t> </a:t>
            </a:r>
            <a:r>
              <a:rPr lang="nl-NL" sz="2400" dirty="0" smtClean="0"/>
              <a:t>na de </a:t>
            </a:r>
            <a:r>
              <a:rPr lang="nl-NL" sz="2400" i="1" dirty="0" err="1" smtClean="0"/>
              <a:t>Tasliem</a:t>
            </a:r>
            <a:r>
              <a:rPr lang="nl-NL" sz="2400" i="1" dirty="0" smtClean="0"/>
              <a:t> </a:t>
            </a:r>
            <a:r>
              <a:rPr lang="nl-NL" sz="2400" dirty="0" smtClean="0"/>
              <a:t>had moeten doen (of andersom) dat het gebed gewoon geldig is.</a:t>
            </a:r>
          </a:p>
          <a:p>
            <a:pPr>
              <a:buFontTx/>
              <a:buChar char="-"/>
            </a:pPr>
            <a:endParaRPr lang="nl-NL" sz="2400" dirty="0"/>
          </a:p>
          <a:p>
            <a:pPr>
              <a:buFontTx/>
              <a:buChar char="-"/>
            </a:pPr>
            <a:endParaRPr lang="nl-NL" sz="2400" dirty="0"/>
          </a:p>
          <a:p>
            <a:pPr>
              <a:buFont typeface="Wingdings" panose="05000000000000000000" pitchFamily="2" charset="2"/>
              <a:buChar char="§"/>
            </a:pPr>
            <a:endParaRPr lang="nl-NL" sz="2400" dirty="0" smtClean="0"/>
          </a:p>
          <a:p>
            <a:pPr>
              <a:buFont typeface="Wingdings" panose="05000000000000000000" pitchFamily="2" charset="2"/>
              <a:buChar char="§"/>
            </a:pPr>
            <a:endParaRPr lang="nl-NL" sz="2400" dirty="0" smtClean="0"/>
          </a:p>
          <a:p>
            <a:pPr marL="457200" indent="-457200">
              <a:buFont typeface="Wingdings 2"/>
              <a:buAutoNum type="arabicPeriod"/>
            </a:pPr>
            <a:endParaRPr lang="nl-NL" sz="2400" i="1" dirty="0"/>
          </a:p>
          <a:p>
            <a:pPr marL="457200" indent="-457200">
              <a:buAutoNum type="arabicPeriod"/>
            </a:pPr>
            <a:endParaRPr lang="nl-NL" sz="2400" i="1" dirty="0" smtClean="0"/>
          </a:p>
          <a:p>
            <a:pPr marL="0" indent="0">
              <a:buNone/>
            </a:pPr>
            <a:endParaRPr lang="nl-NL" sz="2400" dirty="0"/>
          </a:p>
          <a:p>
            <a:pPr marL="0" indent="0">
              <a:buNone/>
            </a:pPr>
            <a:endParaRPr lang="nl-NL" sz="2400" dirty="0"/>
          </a:p>
          <a:p>
            <a:pPr marL="457200" indent="-457200">
              <a:buAutoNum type="arabicPeriod"/>
            </a:pPr>
            <a:endParaRPr lang="nl-NL" sz="2400" dirty="0"/>
          </a:p>
          <a:p>
            <a:endParaRPr lang="nl-NL" sz="2800" dirty="0"/>
          </a:p>
          <a:p>
            <a:pPr marL="514350" indent="-514350">
              <a:buAutoNum type="arabicParenR"/>
            </a:pPr>
            <a:endParaRPr lang="nl-NL" sz="2800" dirty="0" smtClean="0"/>
          </a:p>
          <a:p>
            <a:pPr marL="514350" indent="-514350">
              <a:buAutoNum type="arabicParenR"/>
            </a:pPr>
            <a:endParaRPr lang="nl-NL" sz="2800" dirty="0" smtClean="0"/>
          </a:p>
          <a:p>
            <a:pPr marL="514350" indent="-514350">
              <a:buAutoNum type="arabicParenR"/>
            </a:pPr>
            <a:endParaRPr lang="nl-NL" sz="2800" dirty="0" smtClean="0"/>
          </a:p>
          <a:p>
            <a:pPr marL="514350" indent="-514350">
              <a:buAutoNum type="arabicParenR"/>
            </a:pPr>
            <a:endParaRPr lang="nl-NL" sz="2800" dirty="0"/>
          </a:p>
          <a:p>
            <a:pPr>
              <a:buFont typeface="Wingdings" panose="05000000000000000000" pitchFamily="2" charset="2"/>
              <a:buChar char="§"/>
            </a:pPr>
            <a:endParaRPr lang="nl-NL" sz="2800" i="1" dirty="0" smtClean="0"/>
          </a:p>
          <a:p>
            <a:pPr>
              <a:buFont typeface="Wingdings" panose="05000000000000000000" pitchFamily="2" charset="2"/>
              <a:buChar char="§"/>
            </a:pPr>
            <a:endParaRPr lang="nl-NL" sz="2800" i="1" dirty="0"/>
          </a:p>
          <a:p>
            <a:pPr>
              <a:buFont typeface="Wingdings" panose="05000000000000000000" pitchFamily="2" charset="2"/>
              <a:buChar char="§"/>
            </a:pPr>
            <a:endParaRPr lang="nl-NL" sz="2800" i="1" dirty="0"/>
          </a:p>
        </p:txBody>
      </p:sp>
    </p:spTree>
    <p:extLst>
      <p:ext uri="{BB962C8B-B14F-4D97-AF65-F5344CB8AC3E}">
        <p14:creationId xmlns:p14="http://schemas.microsoft.com/office/powerpoint/2010/main" val="1202902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524</TotalTime>
  <Words>2310</Words>
  <Application>Microsoft Office PowerPoint</Application>
  <PresentationFormat>Diavoorstelling (4:3)</PresentationFormat>
  <Paragraphs>362</Paragraphs>
  <Slides>18</Slides>
  <Notes>17</Notes>
  <HiddenSlides>0</HiddenSlides>
  <MMClips>0</MMClips>
  <ScaleCrop>false</ScaleCrop>
  <HeadingPairs>
    <vt:vector size="4" baseType="variant">
      <vt:variant>
        <vt:lpstr>Thema</vt:lpstr>
      </vt:variant>
      <vt:variant>
        <vt:i4>1</vt:i4>
      </vt:variant>
      <vt:variant>
        <vt:lpstr>Diatitels</vt:lpstr>
      </vt:variant>
      <vt:variant>
        <vt:i4>18</vt:i4>
      </vt:variant>
    </vt:vector>
  </HeadingPairs>
  <TitlesOfParts>
    <vt:vector size="19" baseType="lpstr">
      <vt:lpstr>Flow</vt:lpstr>
      <vt:lpstr>Uitleg al-Moershid al-Moe’ien (ibn ‘Aashir)</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Atos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Basis Islam:</dc:title>
  <dc:creator>Akka, Youssef</dc:creator>
  <cp:lastModifiedBy>Eigenaar</cp:lastModifiedBy>
  <cp:revision>796</cp:revision>
  <dcterms:created xsi:type="dcterms:W3CDTF">2015-09-07T14:47:38Z</dcterms:created>
  <dcterms:modified xsi:type="dcterms:W3CDTF">2020-01-14T19:17:07Z</dcterms:modified>
</cp:coreProperties>
</file>