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1" r:id="rId12"/>
    <p:sldId id="292" r:id="rId13"/>
    <p:sldId id="293" r:id="rId14"/>
    <p:sldId id="294" r:id="rId15"/>
    <p:sldId id="295" r:id="rId16"/>
    <p:sldId id="296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9BFBD-4A03-4D5A-98FF-AB7158600ED5}" type="datetimeFigureOut">
              <a:rPr lang="nl-NL" smtClean="0"/>
              <a:pPr/>
              <a:t>29-12-2021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58910-631C-47AC-A6F0-662F2AF318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740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42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300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1274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55174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66254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957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163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569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6625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9073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799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0027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596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704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Handelsrecht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76728"/>
          </a:xfrm>
        </p:spPr>
        <p:txBody>
          <a:bodyPr/>
          <a:lstStyle/>
          <a:p>
            <a:pPr algn="ctr"/>
            <a:r>
              <a:rPr lang="en-US" dirty="0"/>
              <a:t>LES 1 &amp; 2</a:t>
            </a:r>
          </a:p>
          <a:p>
            <a:pPr algn="ctr"/>
            <a:r>
              <a:rPr lang="en-US" dirty="0" err="1"/>
              <a:t>Inleiding</a:t>
            </a:r>
            <a:endParaRPr lang="en-US" dirty="0"/>
          </a:p>
          <a:p>
            <a:pPr algn="ctr"/>
            <a:r>
              <a:rPr lang="en-US" dirty="0" err="1"/>
              <a:t>Pilaren</a:t>
            </a:r>
            <a:r>
              <a:rPr lang="en-US" dirty="0"/>
              <a:t> &amp; </a:t>
            </a:r>
            <a:r>
              <a:rPr lang="en-US" dirty="0" err="1"/>
              <a:t>Voorwaarden</a:t>
            </a:r>
            <a:r>
              <a:rPr lang="en-US" dirty="0"/>
              <a:t> van de </a:t>
            </a:r>
            <a:r>
              <a:rPr lang="en-US" dirty="0" err="1"/>
              <a:t>handelstransactie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Ismail Abou Soumayyah</a:t>
            </a:r>
            <a:endParaRPr lang="nl-NL" dirty="0"/>
          </a:p>
          <a:p>
            <a:pPr algn="ctr"/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34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nl-NL" sz="40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De voorwaarden van de geldige handelstransactie: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Voorwaarde 1: Instemming van de koper en verkoper</a:t>
            </a:r>
            <a:endParaRPr lang="nl-NL" sz="4000" dirty="0"/>
          </a:p>
          <a:p>
            <a:pPr>
              <a:buFontTx/>
              <a:buChar char="-"/>
            </a:pPr>
            <a:r>
              <a:rPr lang="nl-NL" sz="4000" dirty="0"/>
              <a:t>De vrije wil is een voorwaarde van een geldige transactie</a:t>
            </a:r>
          </a:p>
          <a:p>
            <a:pPr>
              <a:buFontTx/>
              <a:buChar char="-"/>
            </a:pPr>
            <a:r>
              <a:rPr lang="nl-NL" sz="4000" dirty="0"/>
              <a:t>Onderscheid tussen onrechtmatige dwang en rechtmatige dwang </a:t>
            </a:r>
          </a:p>
          <a:p>
            <a:pPr>
              <a:buFontTx/>
              <a:buChar char="-"/>
            </a:pPr>
            <a:r>
              <a:rPr lang="nl-NL" sz="4000" dirty="0"/>
              <a:t>Voorbeelden van rechtmatige dwang</a:t>
            </a:r>
          </a:p>
        </p:txBody>
      </p:sp>
    </p:spTree>
    <p:extLst>
      <p:ext uri="{BB962C8B-B14F-4D97-AF65-F5344CB8AC3E}">
        <p14:creationId xmlns:p14="http://schemas.microsoft.com/office/powerpoint/2010/main" val="117706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nl-NL" sz="4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Voorwaarde 2: De permissie voor koper &amp; verkoper om de transactie aan te gaan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000" b="1" dirty="0"/>
              <a:t>Koper &amp; verkoper zijn bij verstande </a:t>
            </a:r>
            <a:r>
              <a:rPr lang="nl-NL" sz="4000" b="1" i="1" dirty="0"/>
              <a:t>(1)</a:t>
            </a:r>
            <a:r>
              <a:rPr lang="nl-NL" sz="4000" b="1" dirty="0"/>
              <a:t>, er is sprake van </a:t>
            </a:r>
            <a:r>
              <a:rPr lang="nl-NL" sz="4000" b="1" i="1" dirty="0"/>
              <a:t>at-</a:t>
            </a:r>
            <a:r>
              <a:rPr lang="nl-NL" sz="4000" b="1" i="1" dirty="0" err="1"/>
              <a:t>tamyiez</a:t>
            </a:r>
            <a:r>
              <a:rPr lang="nl-NL" sz="4000" b="1" i="1" dirty="0"/>
              <a:t> (2)</a:t>
            </a:r>
            <a:endParaRPr lang="nl-NL" sz="4000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4000" i="1" dirty="0"/>
              <a:t>At-</a:t>
            </a:r>
            <a:r>
              <a:rPr lang="nl-NL" sz="4000" i="1" dirty="0" err="1"/>
              <a:t>tamyiez</a:t>
            </a:r>
            <a:r>
              <a:rPr lang="nl-NL" sz="4000" i="1" dirty="0"/>
              <a:t> </a:t>
            </a:r>
            <a:r>
              <a:rPr lang="nl-NL" sz="4000" dirty="0"/>
              <a:t>vindt (meestal) voor de volwassenheid plaats, betekent dat een kind onderscheid kan maken, begrip heeft.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000" i="1" dirty="0"/>
              <a:t>At-</a:t>
            </a:r>
            <a:r>
              <a:rPr lang="nl-NL" sz="4000" i="1" dirty="0" err="1"/>
              <a:t>tamyiez</a:t>
            </a:r>
            <a:r>
              <a:rPr lang="nl-NL" sz="4000" i="1" dirty="0"/>
              <a:t> </a:t>
            </a:r>
            <a:r>
              <a:rPr lang="nl-NL" sz="4000" dirty="0"/>
              <a:t>heeft geen vaste leeftijd, kan per persoon verschillen</a:t>
            </a:r>
          </a:p>
        </p:txBody>
      </p:sp>
    </p:spTree>
    <p:extLst>
      <p:ext uri="{BB962C8B-B14F-4D97-AF65-F5344CB8AC3E}">
        <p14:creationId xmlns:p14="http://schemas.microsoft.com/office/powerpoint/2010/main" val="81075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nl-NL" sz="4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4000" dirty="0"/>
              <a:t>Onderscheid tussen de handelstransactie die </a:t>
            </a:r>
            <a:r>
              <a:rPr lang="nl-NL" sz="4000" u="sng" dirty="0"/>
              <a:t>geldig</a:t>
            </a:r>
            <a:r>
              <a:rPr lang="nl-NL" sz="4000" dirty="0"/>
              <a:t> is &amp; de handelstransactie die </a:t>
            </a:r>
            <a:r>
              <a:rPr lang="nl-NL" sz="4000" u="sng" dirty="0"/>
              <a:t>geldig én bindend</a:t>
            </a:r>
            <a:r>
              <a:rPr lang="nl-NL" sz="4000" dirty="0"/>
              <a:t> is.</a:t>
            </a:r>
          </a:p>
          <a:p>
            <a:pPr>
              <a:buFontTx/>
              <a:buChar char="-"/>
            </a:pPr>
            <a:r>
              <a:rPr lang="nl-NL" sz="4000" dirty="0"/>
              <a:t>Een kind die een transactie doet (</a:t>
            </a:r>
            <a:r>
              <a:rPr lang="nl-NL" sz="4000" i="1" dirty="0" err="1"/>
              <a:t>makroeh</a:t>
            </a:r>
            <a:r>
              <a:rPr lang="nl-NL" sz="4000" dirty="0"/>
              <a:t>)</a:t>
            </a:r>
          </a:p>
          <a:p>
            <a:pPr>
              <a:buFontTx/>
              <a:buChar char="-"/>
            </a:pPr>
            <a:r>
              <a:rPr lang="nl-NL" sz="4000" dirty="0"/>
              <a:t>Een dronkaard: stomdronken vs. aangeschoten</a:t>
            </a:r>
          </a:p>
          <a:p>
            <a:pPr>
              <a:buFontTx/>
              <a:buChar char="-"/>
            </a:pPr>
            <a:r>
              <a:rPr lang="nl-NL" sz="4000" b="1" i="1" dirty="0"/>
              <a:t>Ar-</a:t>
            </a:r>
            <a:r>
              <a:rPr lang="nl-NL" sz="4000" b="1" i="1" dirty="0" err="1"/>
              <a:t>roeshd</a:t>
            </a:r>
            <a:r>
              <a:rPr lang="nl-NL" sz="4000" b="1" dirty="0"/>
              <a:t> </a:t>
            </a:r>
            <a:r>
              <a:rPr lang="nl-NL" sz="4000" b="1" dirty="0" err="1"/>
              <a:t>vs</a:t>
            </a:r>
            <a:r>
              <a:rPr lang="nl-NL" sz="4000" b="1" dirty="0"/>
              <a:t> </a:t>
            </a:r>
            <a:r>
              <a:rPr lang="nl-NL" sz="4000" b="1" i="1" dirty="0"/>
              <a:t>as-</a:t>
            </a:r>
            <a:r>
              <a:rPr lang="nl-NL" sz="4000" b="1" i="1" dirty="0" err="1"/>
              <a:t>safah</a:t>
            </a:r>
            <a:endParaRPr lang="nl-NL" sz="4000" b="1" i="1" dirty="0"/>
          </a:p>
          <a:p>
            <a:pPr>
              <a:buFontTx/>
              <a:buChar char="-"/>
            </a:pPr>
            <a:r>
              <a:rPr lang="nl-NL" sz="4000" i="1" dirty="0"/>
              <a:t>Ar-</a:t>
            </a:r>
            <a:r>
              <a:rPr lang="nl-NL" sz="4000" i="1" dirty="0" err="1"/>
              <a:t>Roeshd</a:t>
            </a:r>
            <a:r>
              <a:rPr lang="nl-NL" sz="4000" dirty="0"/>
              <a:t>: dat iemand met zijn geld (of rijkdom) kan omgaan. Tegenovergestelde is de </a:t>
            </a:r>
            <a:r>
              <a:rPr lang="nl-NL" sz="4000" i="1" dirty="0" err="1"/>
              <a:t>safieh</a:t>
            </a:r>
            <a:r>
              <a:rPr lang="nl-NL" sz="4000" i="1" dirty="0"/>
              <a:t> </a:t>
            </a:r>
            <a:r>
              <a:rPr lang="nl-NL" sz="4000" dirty="0"/>
              <a:t>(letterlijk vertaald dwaas, maar in deze  context: degene die niet op verantwoorde manier met zijn rijkdom kan omgaan</a:t>
            </a:r>
          </a:p>
          <a:p>
            <a:pPr>
              <a:buFontTx/>
              <a:buChar char="-"/>
            </a:pPr>
            <a:endParaRPr lang="nl-NL" sz="4000" dirty="0"/>
          </a:p>
          <a:p>
            <a:pPr>
              <a:buFontTx/>
              <a:buChar char="-"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23627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27384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nl-NL" sz="4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Voorwaarde 3: Degene die de transactie aangaat is de bezitter (al-</a:t>
            </a:r>
            <a:r>
              <a:rPr lang="nl-NL" sz="4000" b="1" dirty="0" err="1"/>
              <a:t>Maalik</a:t>
            </a:r>
            <a:r>
              <a:rPr lang="nl-NL" sz="4000" b="1" dirty="0"/>
              <a:t>) van het handelswaar of neemt zijn plek in</a:t>
            </a:r>
          </a:p>
          <a:p>
            <a:pPr>
              <a:buFontTx/>
              <a:buChar char="-"/>
            </a:pPr>
            <a:r>
              <a:rPr lang="nl-NL" sz="4000" dirty="0"/>
              <a:t>Verkoop niet wat jij niet bezit </a:t>
            </a:r>
          </a:p>
          <a:p>
            <a:pPr>
              <a:buFontTx/>
              <a:buChar char="-"/>
            </a:pPr>
            <a:r>
              <a:rPr lang="nl-NL" sz="4000" dirty="0"/>
              <a:t>Degenen die de plek van de bezitter kunnen innemen: </a:t>
            </a:r>
            <a:r>
              <a:rPr lang="nl-NL" sz="4000" i="1" dirty="0"/>
              <a:t>al-</a:t>
            </a:r>
            <a:r>
              <a:rPr lang="nl-NL" sz="4000" i="1" dirty="0" err="1"/>
              <a:t>wakiel</a:t>
            </a:r>
            <a:r>
              <a:rPr lang="nl-NL" sz="4000" i="1" dirty="0"/>
              <a:t> </a:t>
            </a:r>
            <a:r>
              <a:rPr lang="nl-NL" sz="4000" dirty="0"/>
              <a:t>(gevolmachtigde), </a:t>
            </a:r>
            <a:r>
              <a:rPr lang="nl-NL" sz="4000" i="1" dirty="0"/>
              <a:t>al-</a:t>
            </a:r>
            <a:r>
              <a:rPr lang="nl-NL" sz="4000" i="1" dirty="0" err="1"/>
              <a:t>waliyy</a:t>
            </a:r>
            <a:r>
              <a:rPr lang="nl-NL" sz="4000" i="1" dirty="0"/>
              <a:t> </a:t>
            </a:r>
            <a:r>
              <a:rPr lang="nl-NL" sz="4000" dirty="0"/>
              <a:t>(voogd), </a:t>
            </a:r>
            <a:r>
              <a:rPr lang="nl-NL" sz="4000" i="1" dirty="0"/>
              <a:t>al-</a:t>
            </a:r>
            <a:r>
              <a:rPr lang="nl-NL" sz="4000" i="1" dirty="0" err="1"/>
              <a:t>wa</a:t>
            </a:r>
            <a:r>
              <a:rPr lang="nl-NL" sz="4000" i="1" u="sng" dirty="0" err="1"/>
              <a:t>s</a:t>
            </a:r>
            <a:r>
              <a:rPr lang="nl-NL" sz="4000" i="1" dirty="0" err="1"/>
              <a:t>iyy</a:t>
            </a:r>
            <a:r>
              <a:rPr lang="nl-NL" sz="4000" i="1" dirty="0"/>
              <a:t> </a:t>
            </a:r>
            <a:r>
              <a:rPr lang="nl-NL" sz="4000" dirty="0"/>
              <a:t>(na het overlijden) </a:t>
            </a:r>
          </a:p>
          <a:p>
            <a:pPr>
              <a:buFontTx/>
              <a:buChar char="-"/>
            </a:pPr>
            <a:r>
              <a:rPr lang="nl-NL" sz="4000" dirty="0"/>
              <a:t>Verbod om iets te kopen dat gestolen is of waarvan je weet dat iemand geen toestemming heeft gekregen voor de transactie</a:t>
            </a:r>
          </a:p>
          <a:p>
            <a:pPr>
              <a:buFontTx/>
              <a:buChar char="-"/>
            </a:pPr>
            <a:r>
              <a:rPr lang="nl-NL" sz="4000" i="1" dirty="0"/>
              <a:t>al-bay3 al-</a:t>
            </a:r>
            <a:r>
              <a:rPr lang="nl-NL" sz="4000" i="1" dirty="0" err="1"/>
              <a:t>foedoelie</a:t>
            </a:r>
            <a:r>
              <a:rPr lang="nl-NL" sz="4000" i="1" dirty="0"/>
              <a:t>: </a:t>
            </a:r>
            <a:r>
              <a:rPr lang="nl-NL" sz="4000" dirty="0"/>
              <a:t>de geschillen van de geleerden erover</a:t>
            </a:r>
          </a:p>
          <a:p>
            <a:pPr>
              <a:buFontTx/>
              <a:buChar char="-"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14062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27384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nl-NL" sz="4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Voorwaarde 4: Handelswaar is rein, toegestaan en er zit profijt in</a:t>
            </a:r>
          </a:p>
          <a:p>
            <a:pPr>
              <a:buFontTx/>
              <a:buChar char="-"/>
            </a:pPr>
            <a:r>
              <a:rPr lang="nl-NL" sz="4000" dirty="0"/>
              <a:t>Handelswaar mag niet verboden of onrein zijn</a:t>
            </a:r>
          </a:p>
          <a:p>
            <a:pPr>
              <a:buFontTx/>
              <a:buChar char="-"/>
            </a:pPr>
            <a:r>
              <a:rPr lang="nl-NL" sz="4000" i="1" dirty="0"/>
              <a:t>“Voorwaar, wanneer Allah een volk verbiedt om iets te nuttigen, dan verbiedt hij voor hen ook de prijs ervan.”</a:t>
            </a:r>
          </a:p>
          <a:p>
            <a:pPr>
              <a:buFontTx/>
              <a:buChar char="-"/>
            </a:pPr>
            <a:r>
              <a:rPr lang="nl-NL" sz="4000" dirty="0"/>
              <a:t>Alcohol, tabak, muziekinstrumenten, cd’s, zaken waarvan je zeker weet dat zij op een verboden manier gebruikt gaan worden, bedorven voedsel, afgodsbeelden</a:t>
            </a:r>
          </a:p>
          <a:p>
            <a:pPr>
              <a:buFontTx/>
              <a:buChar char="-"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53242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27384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nl-NL" sz="4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4000" dirty="0"/>
              <a:t>Handelswaar moet profijt bevatten: </a:t>
            </a:r>
            <a:r>
              <a:rPr lang="nl-NL" sz="4000" b="1" u="sng" dirty="0"/>
              <a:t>volledig</a:t>
            </a:r>
            <a:r>
              <a:rPr lang="nl-NL" sz="4000" dirty="0"/>
              <a:t> profijt </a:t>
            </a:r>
            <a:r>
              <a:rPr lang="nl-NL" sz="4000" i="1" dirty="0"/>
              <a:t>vs.</a:t>
            </a:r>
            <a:r>
              <a:rPr lang="nl-NL" sz="4000" dirty="0"/>
              <a:t> </a:t>
            </a:r>
            <a:r>
              <a:rPr lang="nl-NL" sz="4000" b="1" u="sng" dirty="0"/>
              <a:t>gedeeltelijk</a:t>
            </a:r>
            <a:r>
              <a:rPr lang="nl-NL" sz="4000" dirty="0"/>
              <a:t> profijt </a:t>
            </a:r>
            <a:r>
              <a:rPr lang="nl-NL" sz="4000" i="1" dirty="0"/>
              <a:t>vs.</a:t>
            </a:r>
            <a:r>
              <a:rPr lang="nl-NL" sz="4000" dirty="0"/>
              <a:t> </a:t>
            </a:r>
            <a:r>
              <a:rPr lang="nl-NL" sz="4000" b="1" u="sng" dirty="0"/>
              <a:t>geen</a:t>
            </a:r>
            <a:r>
              <a:rPr lang="nl-NL" sz="4000" dirty="0"/>
              <a:t> profijt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Voorwaarde 5: Het is mogelijk het handelswaar te overhandigen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000" i="1" dirty="0"/>
              <a:t>“De profeet heeft alle handelstransacties verboden waarin een risico (al-</a:t>
            </a:r>
            <a:r>
              <a:rPr lang="nl-NL" sz="4000" i="1" u="sng" dirty="0" err="1"/>
              <a:t>gh</a:t>
            </a:r>
            <a:r>
              <a:rPr lang="nl-NL" sz="4000" i="1" dirty="0" err="1"/>
              <a:t>arar</a:t>
            </a:r>
            <a:r>
              <a:rPr lang="nl-NL" sz="4000" i="1" dirty="0"/>
              <a:t>) zit.” </a:t>
            </a:r>
            <a:r>
              <a:rPr lang="nl-NL" sz="4000" dirty="0"/>
              <a:t>[</a:t>
            </a:r>
            <a:r>
              <a:rPr lang="nl-NL" sz="4000" dirty="0" err="1"/>
              <a:t>Moesliem</a:t>
            </a:r>
            <a:r>
              <a:rPr lang="nl-NL" sz="4000" dirty="0"/>
              <a:t>]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000" dirty="0"/>
              <a:t>Verbod op de verkoop van vissen in de zee, vogels in de lucht, iets waar een geschil over bestaat e.d.</a:t>
            </a:r>
          </a:p>
          <a:p>
            <a:pPr>
              <a:buFontTx/>
              <a:buChar char="-"/>
            </a:pPr>
            <a:endParaRPr lang="nl-NL" sz="4000" dirty="0"/>
          </a:p>
          <a:p>
            <a:pPr>
              <a:buFontTx/>
              <a:buChar char="-"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34810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27384"/>
            <a:ext cx="9144000" cy="68580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nl-NL" sz="4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Voorwaarde 6: Handelswaar is bekend bij zowel koper alsook verkoper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000" i="1" dirty="0"/>
              <a:t>“Ik verkoop jou wat ik in mijn zak hebt…”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000" dirty="0"/>
              <a:t>Verbod op verkoop van het jong van het ongeboren jong (bij dieren), wat gebruikelijk was in </a:t>
            </a:r>
            <a:r>
              <a:rPr lang="nl-NL" sz="4000" i="1" dirty="0"/>
              <a:t>al-</a:t>
            </a:r>
            <a:r>
              <a:rPr lang="nl-NL" sz="4000" i="1" dirty="0" err="1"/>
              <a:t>Djaahiliyyah</a:t>
            </a:r>
            <a:r>
              <a:rPr lang="nl-NL" sz="4000" i="1" dirty="0"/>
              <a:t> </a:t>
            </a:r>
            <a:r>
              <a:rPr lang="nl-NL" sz="4000" dirty="0"/>
              <a:t>om wél te doen [al-</a:t>
            </a:r>
            <a:r>
              <a:rPr lang="nl-NL" sz="4000" dirty="0" err="1"/>
              <a:t>Boekhaarie</a:t>
            </a:r>
            <a:r>
              <a:rPr lang="nl-NL" sz="4000" dirty="0"/>
              <a:t>]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000" dirty="0"/>
              <a:t>Bekend maken kan  op verschillende manieren: laten zien, laten horen, laten ruiken, omschrijven</a:t>
            </a:r>
          </a:p>
          <a:p>
            <a:pPr>
              <a:buFont typeface="Wingdings" panose="05000000000000000000" pitchFamily="2" charset="2"/>
              <a:buChar char="q"/>
            </a:pPr>
            <a:endParaRPr lang="nl-NL" sz="4000" dirty="0"/>
          </a:p>
          <a:p>
            <a:pPr>
              <a:buFontTx/>
              <a:buChar char="-"/>
            </a:pPr>
            <a:endParaRPr lang="nl-NL" sz="4000" dirty="0"/>
          </a:p>
          <a:p>
            <a:pPr>
              <a:buFontTx/>
              <a:buChar char="-"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83149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27384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nl-NL" sz="4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Voorwaarde 7: De prijs bekend bij zowel koper alsook verkoper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000" i="1" dirty="0"/>
              <a:t>“Ik koop deze auto van jou voor dit stapeltje honderdjes in mijn hand…”</a:t>
            </a:r>
          </a:p>
          <a:p>
            <a:pPr>
              <a:buFont typeface="Wingdings" panose="05000000000000000000" pitchFamily="2" charset="2"/>
              <a:buChar char="q"/>
            </a:pPr>
            <a:endParaRPr lang="nl-NL" sz="4000" dirty="0"/>
          </a:p>
          <a:p>
            <a:pPr>
              <a:buFontTx/>
              <a:buChar char="-"/>
            </a:pPr>
            <a:endParaRPr lang="nl-NL" sz="4000" dirty="0"/>
          </a:p>
          <a:p>
            <a:pPr>
              <a:buFontTx/>
              <a:buChar char="-"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30607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nl-NL" sz="3600" dirty="0"/>
          </a:p>
          <a:p>
            <a:pPr algn="ctr">
              <a:buFont typeface="Wingdings" panose="05000000000000000000" pitchFamily="2" charset="2"/>
              <a:buChar char="q"/>
            </a:pPr>
            <a:r>
              <a:rPr lang="nl-NL" sz="4400" b="1" dirty="0"/>
              <a:t>Al-</a:t>
            </a:r>
            <a:r>
              <a:rPr lang="nl-NL" sz="4400" b="1" dirty="0" err="1"/>
              <a:t>Mo’aamalaat</a:t>
            </a:r>
            <a:endParaRPr lang="nl-NL" sz="4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3600" dirty="0"/>
              <a:t>Wat houdt </a:t>
            </a:r>
            <a:r>
              <a:rPr lang="nl-NL" sz="3600" i="1" dirty="0"/>
              <a:t>al-</a:t>
            </a:r>
            <a:r>
              <a:rPr lang="nl-NL" sz="3600" i="1" dirty="0" err="1"/>
              <a:t>fiqh</a:t>
            </a:r>
            <a:r>
              <a:rPr lang="nl-NL" sz="3600" i="1" dirty="0"/>
              <a:t> </a:t>
            </a:r>
            <a:r>
              <a:rPr lang="nl-NL" sz="3600" dirty="0"/>
              <a:t>in?</a:t>
            </a:r>
          </a:p>
          <a:p>
            <a:pPr marL="0" indent="0">
              <a:buNone/>
            </a:pPr>
            <a:r>
              <a:rPr lang="nl-NL" sz="3600" dirty="0">
                <a:sym typeface="Wingdings" panose="05000000000000000000" pitchFamily="2" charset="2"/>
              </a:rPr>
              <a:t>- </a:t>
            </a:r>
            <a:r>
              <a:rPr lang="nl-NL" sz="3600" i="1" dirty="0">
                <a:sym typeface="Wingdings" panose="05000000000000000000" pitchFamily="2" charset="2"/>
              </a:rPr>
              <a:t>“Het kennen van de islamitische oordelen (1) met de specifieke bewijzen (2) met betrekking tot de uiterlijke handelingen (3)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600" dirty="0">
                <a:sym typeface="Wingdings" panose="05000000000000000000" pitchFamily="2" charset="2"/>
              </a:rPr>
              <a:t>Wat is het oordeel over al-</a:t>
            </a:r>
            <a:r>
              <a:rPr lang="nl-NL" sz="3600" dirty="0" err="1">
                <a:sym typeface="Wingdings" panose="05000000000000000000" pitchFamily="2" charset="2"/>
              </a:rPr>
              <a:t>fiqh</a:t>
            </a:r>
            <a:r>
              <a:rPr lang="nl-NL" sz="3600" dirty="0">
                <a:sym typeface="Wingdings" panose="05000000000000000000" pitchFamily="2" charset="2"/>
              </a:rPr>
              <a:t>?</a:t>
            </a:r>
          </a:p>
          <a:p>
            <a:pPr>
              <a:buFontTx/>
              <a:buChar char="-"/>
            </a:pPr>
            <a:r>
              <a:rPr lang="nl-NL" sz="3600" dirty="0">
                <a:sym typeface="Wingdings" panose="05000000000000000000" pitchFamily="2" charset="2"/>
              </a:rPr>
              <a:t>Verplicht onderdeel</a:t>
            </a:r>
          </a:p>
          <a:p>
            <a:pPr>
              <a:buFontTx/>
              <a:buChar char="-"/>
            </a:pPr>
            <a:r>
              <a:rPr lang="nl-NL" sz="3600" dirty="0">
                <a:sym typeface="Wingdings" panose="05000000000000000000" pitchFamily="2" charset="2"/>
              </a:rPr>
              <a:t>Aanbevolen onderdeel</a:t>
            </a:r>
          </a:p>
          <a:p>
            <a:pPr>
              <a:buFontTx/>
              <a:buChar char="-"/>
            </a:pPr>
            <a:endParaRPr lang="nl-NL" sz="3600" dirty="0"/>
          </a:p>
          <a:p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422453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nl-NL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3600" b="1" dirty="0"/>
              <a:t>Al-</a:t>
            </a:r>
            <a:r>
              <a:rPr lang="nl-NL" sz="3600" b="1" dirty="0" err="1"/>
              <a:t>fiqh</a:t>
            </a:r>
            <a:r>
              <a:rPr lang="nl-NL" sz="3600" b="1" dirty="0"/>
              <a:t> kent 2 soorten hoofdstukken:</a:t>
            </a:r>
          </a:p>
          <a:p>
            <a:pPr marL="742950" indent="-742950">
              <a:buAutoNum type="arabicPeriod"/>
            </a:pPr>
            <a:r>
              <a:rPr lang="nl-NL" sz="3600" b="1" i="1" dirty="0" err="1"/>
              <a:t>Ibaadaat</a:t>
            </a:r>
            <a:r>
              <a:rPr lang="nl-NL" sz="3600" b="1" i="1" dirty="0"/>
              <a:t>: </a:t>
            </a:r>
            <a:r>
              <a:rPr lang="nl-NL" sz="3600" u="sng" dirty="0"/>
              <a:t>aanbiddingen</a:t>
            </a:r>
            <a:r>
              <a:rPr lang="nl-NL" sz="3600" dirty="0"/>
              <a:t>, reinheid, gebed, vasten, </a:t>
            </a:r>
            <a:r>
              <a:rPr lang="nl-NL" sz="3600" dirty="0" err="1"/>
              <a:t>zakaat</a:t>
            </a:r>
            <a:r>
              <a:rPr lang="nl-NL" sz="3600" dirty="0"/>
              <a:t>, bedevaart en wat hiermee te maken heeft)</a:t>
            </a:r>
          </a:p>
          <a:p>
            <a:pPr marL="742950" indent="-742950">
              <a:buAutoNum type="arabicPeriod"/>
            </a:pPr>
            <a:r>
              <a:rPr lang="nl-NL" sz="3600" b="1" i="1" dirty="0" err="1"/>
              <a:t>Mo’aamalaat</a:t>
            </a:r>
            <a:r>
              <a:rPr lang="nl-NL" sz="3600" i="1" dirty="0"/>
              <a:t>: </a:t>
            </a:r>
            <a:r>
              <a:rPr lang="nl-NL" sz="3600" dirty="0"/>
              <a:t>reguleren van de onderlinge relaties tussen de schepselen (moslims en niet-moslims), te denken valt aan het huwelijk, scheiding, transacties, kledij, eten en drinken, boetedoeningen, strafrecht enz.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600" dirty="0"/>
              <a:t>De handelstransacties zijn een onmisbaar onderdeel van ons leven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600" dirty="0"/>
              <a:t>De handelstransacties een beproeving voor ons omdat wij allen zielsveel van rijkdom houden.</a:t>
            </a:r>
          </a:p>
        </p:txBody>
      </p:sp>
    </p:spTree>
    <p:extLst>
      <p:ext uri="{BB962C8B-B14F-4D97-AF65-F5344CB8AC3E}">
        <p14:creationId xmlns:p14="http://schemas.microsoft.com/office/powerpoint/2010/main" val="1016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nl-NL" sz="40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4000" dirty="0"/>
              <a:t>De vele gemaakte overtredingen, fouten en zonden m.b.t. de handelstransacties.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000" dirty="0"/>
              <a:t>Het gevaar van het nuttigen van andermans rijkdom op onrechtmatige wijze (</a:t>
            </a:r>
            <a:r>
              <a:rPr lang="nl-NL" sz="4000" i="1" dirty="0" err="1"/>
              <a:t>akl</a:t>
            </a:r>
            <a:r>
              <a:rPr lang="nl-NL" sz="4000" i="1" dirty="0"/>
              <a:t> al-maal bil </a:t>
            </a:r>
            <a:r>
              <a:rPr lang="nl-NL" sz="4000" i="1" dirty="0" err="1"/>
              <a:t>baa</a:t>
            </a:r>
            <a:r>
              <a:rPr lang="nl-NL" sz="4000" i="1" u="sng" dirty="0" err="1"/>
              <a:t>t</a:t>
            </a:r>
            <a:r>
              <a:rPr lang="nl-NL" sz="4000" i="1" dirty="0" err="1"/>
              <a:t>il</a:t>
            </a:r>
            <a:r>
              <a:rPr lang="nl-NL" sz="40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000" dirty="0"/>
              <a:t>Het oordeel van een wereldse rechter verandert </a:t>
            </a:r>
            <a:r>
              <a:rPr lang="nl-NL" sz="4000" i="1" dirty="0"/>
              <a:t>al-</a:t>
            </a:r>
            <a:r>
              <a:rPr lang="nl-NL" sz="4000" i="1" dirty="0" err="1"/>
              <a:t>h’araam</a:t>
            </a:r>
            <a:r>
              <a:rPr lang="nl-NL" sz="4000" i="1" dirty="0"/>
              <a:t> </a:t>
            </a:r>
            <a:r>
              <a:rPr lang="nl-NL" sz="4000" u="sng" dirty="0"/>
              <a:t>niet</a:t>
            </a:r>
            <a:r>
              <a:rPr lang="nl-NL" sz="4000" dirty="0"/>
              <a:t> in </a:t>
            </a:r>
            <a:r>
              <a:rPr lang="nl-NL" sz="4000" i="1" dirty="0"/>
              <a:t>al-</a:t>
            </a:r>
            <a:r>
              <a:rPr lang="nl-NL" sz="4000" i="1" dirty="0" err="1"/>
              <a:t>h’alaal</a:t>
            </a:r>
            <a:endParaRPr lang="nl-NL" sz="40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4000" b="1" dirty="0"/>
              <a:t>De betekenis van het woord </a:t>
            </a:r>
            <a:r>
              <a:rPr lang="nl-NL" sz="4000" b="1" i="1" dirty="0"/>
              <a:t>al-boeyoe3</a:t>
            </a:r>
          </a:p>
          <a:p>
            <a:pPr>
              <a:buFontTx/>
              <a:buChar char="-"/>
            </a:pPr>
            <a:r>
              <a:rPr lang="nl-NL" sz="4000" dirty="0"/>
              <a:t>Meervoudsvorm van </a:t>
            </a:r>
            <a:r>
              <a:rPr lang="nl-NL" sz="4000" i="1" dirty="0"/>
              <a:t>al-bay3</a:t>
            </a:r>
          </a:p>
          <a:p>
            <a:pPr>
              <a:buFontTx/>
              <a:buChar char="-"/>
            </a:pPr>
            <a:r>
              <a:rPr lang="nl-NL" sz="4000" i="1" dirty="0"/>
              <a:t>Al-bay3 </a:t>
            </a:r>
            <a:r>
              <a:rPr lang="nl-NL" sz="4000" dirty="0"/>
              <a:t>is taalkundig zowel de koop alsook verkoop!</a:t>
            </a:r>
          </a:p>
          <a:p>
            <a:pPr>
              <a:buFontTx/>
              <a:buChar char="-"/>
            </a:pPr>
            <a:endParaRPr lang="nl-NL" sz="4000" dirty="0"/>
          </a:p>
          <a:p>
            <a:pPr>
              <a:buNone/>
            </a:pPr>
            <a:endParaRPr lang="nl-NL" sz="4000" dirty="0"/>
          </a:p>
          <a:p>
            <a:pPr>
              <a:buFontTx/>
              <a:buChar char="-"/>
            </a:pPr>
            <a:endParaRPr lang="nl-NL" sz="4000" dirty="0"/>
          </a:p>
          <a:p>
            <a:pPr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66732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endParaRPr lang="nl-NL" sz="40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4000" dirty="0"/>
              <a:t>Het oordeel over </a:t>
            </a:r>
            <a:r>
              <a:rPr lang="nl-NL" sz="4000" i="1" dirty="0"/>
              <a:t>al-bay3</a:t>
            </a:r>
            <a:r>
              <a:rPr lang="nl-NL" sz="4000" dirty="0"/>
              <a:t> in de </a:t>
            </a:r>
            <a:r>
              <a:rPr lang="nl-NL" sz="4000" dirty="0" err="1"/>
              <a:t>qor</a:t>
            </a:r>
            <a:r>
              <a:rPr lang="nl-NL" sz="4000" dirty="0"/>
              <a:t>-aan, </a:t>
            </a:r>
            <a:r>
              <a:rPr lang="nl-NL" sz="4000" dirty="0" err="1"/>
              <a:t>soennah</a:t>
            </a:r>
            <a:r>
              <a:rPr lang="nl-NL" sz="4000" dirty="0"/>
              <a:t> en volgens </a:t>
            </a:r>
            <a:r>
              <a:rPr lang="nl-NL" sz="4000" i="1" dirty="0"/>
              <a:t>al-</a:t>
            </a:r>
            <a:r>
              <a:rPr lang="nl-NL" sz="4000" i="1" dirty="0" err="1"/>
              <a:t>idjmaa</a:t>
            </a:r>
            <a:r>
              <a:rPr lang="nl-NL" sz="4000" i="1" dirty="0"/>
              <a:t>’.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000" dirty="0"/>
              <a:t>De logische redenatie voor de permissie van </a:t>
            </a:r>
            <a:r>
              <a:rPr lang="nl-NL" sz="4000" i="1" dirty="0"/>
              <a:t>al-bay3.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000" dirty="0"/>
              <a:t>De allesomvattendheid v.d. islamitische wetgeving.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000" b="1" dirty="0"/>
              <a:t>Definitie al-bay3: </a:t>
            </a:r>
            <a:r>
              <a:rPr lang="nl-NL" sz="4000" i="1" dirty="0"/>
              <a:t>“Het permanent uitwisselen van al-maal (iets dat een waarde heeft) of een toegestane dienst, al is het als schuld.”</a:t>
            </a:r>
          </a:p>
          <a:p>
            <a:pPr>
              <a:buNone/>
            </a:pPr>
            <a:endParaRPr lang="nl-NL" sz="4000" dirty="0"/>
          </a:p>
          <a:p>
            <a:pPr>
              <a:buFontTx/>
              <a:buChar char="-"/>
            </a:pPr>
            <a:endParaRPr lang="nl-NL" sz="4000" dirty="0"/>
          </a:p>
          <a:p>
            <a:pPr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03137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nl-NL" sz="40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4000" b="1" i="1" dirty="0"/>
              <a:t>“Het permanent uitwisselen van al-maal (iets dat een waarde heeft) of een toegestane dienst, al is het als schuld.”</a:t>
            </a:r>
          </a:p>
          <a:p>
            <a:pPr>
              <a:buFontTx/>
              <a:buChar char="-"/>
            </a:pPr>
            <a:r>
              <a:rPr lang="nl-NL" sz="4000" dirty="0"/>
              <a:t>Je hebt dus uitwisseling tussen koper en verkoper (2 partijen)</a:t>
            </a:r>
          </a:p>
          <a:p>
            <a:pPr>
              <a:buFontTx/>
              <a:buChar char="-"/>
            </a:pPr>
            <a:r>
              <a:rPr lang="nl-NL" sz="4000" dirty="0"/>
              <a:t>Iets van waarde (al-maal)</a:t>
            </a:r>
          </a:p>
          <a:p>
            <a:pPr>
              <a:buFontTx/>
              <a:buChar char="-"/>
            </a:pPr>
            <a:r>
              <a:rPr lang="nl-NL" sz="4000" dirty="0"/>
              <a:t>Kan een dienst zijn</a:t>
            </a:r>
          </a:p>
          <a:p>
            <a:pPr>
              <a:buFontTx/>
              <a:buChar char="-"/>
            </a:pPr>
            <a:r>
              <a:rPr lang="nl-NL" sz="4000" dirty="0"/>
              <a:t>Kan als schuld zijn (van één kant of van beide kanten).</a:t>
            </a:r>
          </a:p>
          <a:p>
            <a:pPr>
              <a:buFontTx/>
              <a:buChar char="-"/>
            </a:pPr>
            <a:r>
              <a:rPr lang="nl-NL" sz="4000" dirty="0"/>
              <a:t>Uitwisseling is permanent</a:t>
            </a:r>
          </a:p>
          <a:p>
            <a:pPr>
              <a:buFontTx/>
              <a:buChar char="-"/>
            </a:pPr>
            <a:endParaRPr lang="nl-NL" sz="4000" dirty="0"/>
          </a:p>
          <a:p>
            <a:pPr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0024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nl-NL" sz="40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4000" b="1" dirty="0"/>
              <a:t>De pilaren van de handelstransactie</a:t>
            </a:r>
          </a:p>
          <a:p>
            <a:pPr marL="742950" indent="-742950">
              <a:buAutoNum type="arabicPeriod"/>
            </a:pPr>
            <a:r>
              <a:rPr lang="nl-NL" sz="4000" dirty="0"/>
              <a:t>De Koper &amp; Verkoper</a:t>
            </a:r>
          </a:p>
          <a:p>
            <a:pPr marL="742950" indent="-742950">
              <a:buAutoNum type="arabicPeriod"/>
            </a:pPr>
            <a:r>
              <a:rPr lang="nl-NL" sz="4000" dirty="0"/>
              <a:t>Het handelswaar</a:t>
            </a:r>
          </a:p>
          <a:p>
            <a:pPr marL="742950" indent="-742950">
              <a:buAutoNum type="arabicPeriod"/>
            </a:pPr>
            <a:r>
              <a:rPr lang="nl-NL" sz="4000" dirty="0"/>
              <a:t>De manier waarop de transactie wordt afgesloten (</a:t>
            </a:r>
            <a:r>
              <a:rPr lang="nl-NL" sz="4000" i="1" dirty="0"/>
              <a:t>a</a:t>
            </a:r>
            <a:r>
              <a:rPr lang="nl-NL" sz="4000" i="1" u="sng" dirty="0"/>
              <a:t>s</a:t>
            </a:r>
            <a:r>
              <a:rPr lang="nl-NL" sz="4000" i="1" dirty="0"/>
              <a:t>-</a:t>
            </a:r>
            <a:r>
              <a:rPr lang="nl-NL" sz="4000" i="1" u="sng" dirty="0" err="1"/>
              <a:t>s</a:t>
            </a:r>
            <a:r>
              <a:rPr lang="nl-NL" sz="4000" i="1" dirty="0" err="1"/>
              <a:t>ie</a:t>
            </a:r>
            <a:r>
              <a:rPr lang="nl-NL" sz="4000" i="1" u="sng" dirty="0" err="1"/>
              <a:t>gh</a:t>
            </a:r>
            <a:r>
              <a:rPr lang="nl-NL" sz="4000" i="1" dirty="0" err="1"/>
              <a:t>ah</a:t>
            </a:r>
            <a:r>
              <a:rPr lang="nl-NL" sz="4000" dirty="0"/>
              <a:t>)</a:t>
            </a:r>
          </a:p>
          <a:p>
            <a:pPr>
              <a:buFontTx/>
              <a:buChar char="-"/>
            </a:pPr>
            <a:r>
              <a:rPr lang="nl-NL" sz="4000" dirty="0"/>
              <a:t>Zonder deze drie elementen heb je geen transactie. Elk punt kent voorwaarden.</a:t>
            </a:r>
          </a:p>
          <a:p>
            <a:pPr>
              <a:buFontTx/>
              <a:buChar char="-"/>
            </a:pPr>
            <a:r>
              <a:rPr lang="nl-NL" sz="4000" dirty="0"/>
              <a:t>Wat is het doel van de voorwaarden…?</a:t>
            </a:r>
          </a:p>
          <a:p>
            <a:pPr>
              <a:buFontTx/>
              <a:buChar char="-"/>
            </a:pPr>
            <a:r>
              <a:rPr lang="nl-NL" sz="4000" dirty="0"/>
              <a:t>Hoe zijn de voorwaarden tot stand gekomen en wat brengt dit met zich mee?</a:t>
            </a:r>
          </a:p>
        </p:txBody>
      </p:sp>
    </p:spTree>
    <p:extLst>
      <p:ext uri="{BB962C8B-B14F-4D97-AF65-F5344CB8AC3E}">
        <p14:creationId xmlns:p14="http://schemas.microsoft.com/office/powerpoint/2010/main" val="62665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nl-NL" sz="40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De manier waarop de transactie gesloten wordt:</a:t>
            </a:r>
            <a:endParaRPr lang="nl-NL" sz="4000" b="1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4000" i="1" dirty="0"/>
              <a:t>Al-</a:t>
            </a:r>
            <a:r>
              <a:rPr lang="nl-NL" sz="4000" i="1" dirty="0" err="1"/>
              <a:t>iedjaab</a:t>
            </a:r>
            <a:r>
              <a:rPr lang="nl-NL" sz="4000" i="1" dirty="0"/>
              <a:t> </a:t>
            </a:r>
            <a:r>
              <a:rPr lang="nl-NL" sz="4000" dirty="0"/>
              <a:t>= aanbod van de verkoper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000" i="1" dirty="0"/>
              <a:t>Al-</a:t>
            </a:r>
            <a:r>
              <a:rPr lang="nl-NL" sz="4000" i="1" dirty="0" err="1"/>
              <a:t>Qaboel</a:t>
            </a:r>
            <a:r>
              <a:rPr lang="nl-NL" sz="4000" dirty="0"/>
              <a:t> = acceptatie van de koper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000" dirty="0"/>
              <a:t>Kan mondeling zijn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000" dirty="0"/>
              <a:t>Kan een handeling zijn (</a:t>
            </a:r>
            <a:r>
              <a:rPr lang="nl-NL" sz="4000" i="1" dirty="0"/>
              <a:t>al-</a:t>
            </a:r>
            <a:r>
              <a:rPr lang="nl-NL" sz="4000" i="1" dirty="0" err="1"/>
              <a:t>mo’aa</a:t>
            </a:r>
            <a:r>
              <a:rPr lang="nl-NL" sz="4000" i="1" u="sng" dirty="0" err="1"/>
              <a:t>t</a:t>
            </a:r>
            <a:r>
              <a:rPr lang="nl-NL" sz="4000" i="1" dirty="0" err="1"/>
              <a:t>aah</a:t>
            </a:r>
            <a:r>
              <a:rPr lang="nl-NL" sz="4000" dirty="0"/>
              <a:t> = elkaar iets overhandigen)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000" dirty="0"/>
              <a:t>Alles wat duidt op de instemming, wordt geaccepteerd als </a:t>
            </a:r>
            <a:r>
              <a:rPr lang="nl-NL" sz="4000" i="1" dirty="0"/>
              <a:t>al-</a:t>
            </a:r>
            <a:r>
              <a:rPr lang="nl-NL" sz="4000" i="1" dirty="0" err="1"/>
              <a:t>iedjaab</a:t>
            </a:r>
            <a:r>
              <a:rPr lang="nl-NL" sz="4000" i="1" dirty="0"/>
              <a:t> </a:t>
            </a:r>
            <a:r>
              <a:rPr lang="nl-NL" sz="4000" dirty="0"/>
              <a:t>en </a:t>
            </a:r>
            <a:r>
              <a:rPr lang="nl-NL" sz="4000" i="1" dirty="0"/>
              <a:t>al-</a:t>
            </a:r>
            <a:r>
              <a:rPr lang="nl-NL" sz="4000" i="1" dirty="0" err="1"/>
              <a:t>qaboel</a:t>
            </a:r>
            <a:endParaRPr lang="nl-NL" sz="4000" i="1" dirty="0"/>
          </a:p>
          <a:p>
            <a:pPr marL="0" indent="0">
              <a:buNone/>
            </a:pPr>
            <a:r>
              <a:rPr lang="nl-NL" sz="4000" dirty="0"/>
              <a:t>- Hedendaagse voorbeelden? </a:t>
            </a:r>
          </a:p>
        </p:txBody>
      </p:sp>
    </p:spTree>
    <p:extLst>
      <p:ext uri="{BB962C8B-B14F-4D97-AF65-F5344CB8AC3E}">
        <p14:creationId xmlns:p14="http://schemas.microsoft.com/office/powerpoint/2010/main" val="171351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nl-NL" sz="40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Aanvullende voorwaarden: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000" i="1" dirty="0"/>
              <a:t>Al-</a:t>
            </a:r>
            <a:r>
              <a:rPr lang="nl-NL" sz="4000" i="1" dirty="0" err="1"/>
              <a:t>iedjaab</a:t>
            </a:r>
            <a:r>
              <a:rPr lang="nl-NL" sz="4000" i="1" dirty="0"/>
              <a:t> </a:t>
            </a:r>
            <a:r>
              <a:rPr lang="nl-NL" sz="4000" dirty="0"/>
              <a:t>en </a:t>
            </a:r>
            <a:r>
              <a:rPr lang="nl-NL" sz="4000" i="1" dirty="0"/>
              <a:t>al-</a:t>
            </a:r>
            <a:r>
              <a:rPr lang="nl-NL" sz="4000" i="1" dirty="0" err="1"/>
              <a:t>qaboel</a:t>
            </a:r>
            <a:r>
              <a:rPr lang="nl-NL" sz="4000" i="1" dirty="0"/>
              <a:t> </a:t>
            </a:r>
            <a:r>
              <a:rPr lang="nl-NL" sz="4000" dirty="0"/>
              <a:t>dienen op elkaar aan te sluiten </a:t>
            </a:r>
            <a:r>
              <a:rPr lang="nl-NL" sz="4000" dirty="0" err="1"/>
              <a:t>kwa</a:t>
            </a:r>
            <a:r>
              <a:rPr lang="nl-NL" sz="4000" dirty="0"/>
              <a:t> tijd (zelfde zitting) &amp; inhoud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000" dirty="0"/>
              <a:t>Mag </a:t>
            </a:r>
            <a:r>
              <a:rPr lang="nl-NL" sz="4000" i="1" dirty="0"/>
              <a:t>al-</a:t>
            </a:r>
            <a:r>
              <a:rPr lang="nl-NL" sz="4000" i="1" dirty="0" err="1"/>
              <a:t>qaboel</a:t>
            </a:r>
            <a:r>
              <a:rPr lang="nl-NL" sz="4000" i="1" dirty="0"/>
              <a:t> </a:t>
            </a:r>
            <a:r>
              <a:rPr lang="nl-NL" sz="4000" dirty="0"/>
              <a:t>voor </a:t>
            </a:r>
            <a:r>
              <a:rPr lang="nl-NL" sz="4000" i="1" dirty="0"/>
              <a:t>al-</a:t>
            </a:r>
            <a:r>
              <a:rPr lang="nl-NL" sz="4000" i="1" dirty="0" err="1"/>
              <a:t>iedjaab</a:t>
            </a:r>
            <a:r>
              <a:rPr lang="nl-NL" sz="4000" i="1" dirty="0"/>
              <a:t> </a:t>
            </a:r>
            <a:r>
              <a:rPr lang="nl-NL" sz="4000" dirty="0"/>
              <a:t>komen?</a:t>
            </a:r>
          </a:p>
          <a:p>
            <a:pPr>
              <a:buFontTx/>
              <a:buChar char="-"/>
            </a:pPr>
            <a:r>
              <a:rPr lang="nl-NL" sz="4000" dirty="0"/>
              <a:t>Ja, dit mag volgens de meerderheid van de geleerden.</a:t>
            </a:r>
          </a:p>
          <a:p>
            <a:pPr>
              <a:buFontTx/>
              <a:buChar char="-"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96360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975</Words>
  <Application>Microsoft Office PowerPoint</Application>
  <PresentationFormat>Diavoorstelling (4:3)</PresentationFormat>
  <Paragraphs>125</Paragraphs>
  <Slides>17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Calibri</vt:lpstr>
      <vt:lpstr>Constantia</vt:lpstr>
      <vt:lpstr>Wingdings</vt:lpstr>
      <vt:lpstr>Wingdings 2</vt:lpstr>
      <vt:lpstr>Flow</vt:lpstr>
      <vt:lpstr>Handelsrecht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Atos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 Islam:</dc:title>
  <dc:creator>Akka, Youssef</dc:creator>
  <cp:lastModifiedBy>Elias Achcharif</cp:lastModifiedBy>
  <cp:revision>255</cp:revision>
  <dcterms:created xsi:type="dcterms:W3CDTF">2015-09-07T14:47:38Z</dcterms:created>
  <dcterms:modified xsi:type="dcterms:W3CDTF">2021-12-29T14:56:32Z</dcterms:modified>
</cp:coreProperties>
</file>