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81" r:id="rId3"/>
    <p:sldId id="288" r:id="rId4"/>
    <p:sldId id="282" r:id="rId5"/>
    <p:sldId id="289" r:id="rId6"/>
    <p:sldId id="298" r:id="rId7"/>
    <p:sldId id="290" r:id="rId8"/>
    <p:sldId id="283" r:id="rId9"/>
    <p:sldId id="297" r:id="rId10"/>
    <p:sldId id="287" r:id="rId11"/>
    <p:sldId id="294" r:id="rId12"/>
    <p:sldId id="292" r:id="rId13"/>
    <p:sldId id="284" r:id="rId14"/>
    <p:sldId id="293" r:id="rId15"/>
    <p:sldId id="295" r:id="rId16"/>
    <p:sldId id="296" r:id="rId17"/>
    <p:sldId id="286" r:id="rId18"/>
    <p:sldId id="29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9BFBD-4A03-4D5A-98FF-AB7158600ED5}" type="datetimeFigureOut">
              <a:rPr lang="nl-NL" smtClean="0"/>
              <a:pPr/>
              <a:t>29-12-2021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58910-631C-47AC-A6F0-662F2AF3187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00040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74477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89433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52301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914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48066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53937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9310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7125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245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8836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1044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5690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2594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5856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58910-631C-47AC-A6F0-662F2AF31877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8447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2AD6-C383-42F4-80EC-C7858C5E483E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242AD6-C383-42F4-80EC-C7858C5E483E}" type="datetimeFigureOut">
              <a:rPr lang="en-US" smtClean="0"/>
              <a:pPr/>
              <a:t>12/29/2021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F57E7B-61AB-4710-B5D9-B2FF6C386E5E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err="1"/>
              <a:t>Handelsrecht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576728"/>
          </a:xfrm>
        </p:spPr>
        <p:txBody>
          <a:bodyPr/>
          <a:lstStyle/>
          <a:p>
            <a:pPr algn="ctr"/>
            <a:r>
              <a:rPr lang="en-US"/>
              <a:t>LES 3</a:t>
            </a:r>
            <a:endParaRPr lang="en-US" dirty="0"/>
          </a:p>
          <a:p>
            <a:pPr algn="ctr"/>
            <a:r>
              <a:rPr lang="en-US" sz="3600" dirty="0"/>
              <a:t>De </a:t>
            </a:r>
            <a:r>
              <a:rPr lang="en-US" sz="3600" dirty="0" err="1"/>
              <a:t>verboden</a:t>
            </a:r>
            <a:r>
              <a:rPr lang="en-US" sz="3600" dirty="0"/>
              <a:t> </a:t>
            </a:r>
            <a:r>
              <a:rPr lang="en-US" sz="3600" dirty="0" err="1"/>
              <a:t>transacties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Ismail Abou Soumayyah</a:t>
            </a:r>
            <a:endParaRPr lang="nl-NL" dirty="0"/>
          </a:p>
          <a:p>
            <a:pPr algn="ctr"/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434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-27384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endParaRPr lang="nl-NL" sz="3600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4400" b="1" dirty="0"/>
              <a:t>DE VERBODEN ZAKEN HEBBEN </a:t>
            </a:r>
            <a:r>
              <a:rPr lang="nl-NL" sz="4400" b="1" u="sng" dirty="0"/>
              <a:t>GEEN</a:t>
            </a:r>
            <a:r>
              <a:rPr lang="nl-NL" sz="4400" b="1" dirty="0"/>
              <a:t> BETREKKING OP DE TRANSACTIE ZELF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4400" b="1" dirty="0"/>
              <a:t>TEN EERSTE: Verboden wegens bedrog</a:t>
            </a:r>
          </a:p>
          <a:p>
            <a:pPr marL="742950" indent="-742950">
              <a:buAutoNum type="arabicPeriod"/>
            </a:pPr>
            <a:r>
              <a:rPr lang="nl-NL" sz="4400" b="1" i="1" dirty="0"/>
              <a:t>An-</a:t>
            </a:r>
            <a:r>
              <a:rPr lang="nl-NL" sz="4400" b="1" i="1" dirty="0" err="1"/>
              <a:t>Nadjash</a:t>
            </a:r>
            <a:r>
              <a:rPr lang="nl-NL" sz="4400" b="1" i="1" dirty="0"/>
              <a:t>: </a:t>
            </a:r>
            <a:r>
              <a:rPr lang="nl-NL" sz="4400" dirty="0"/>
              <a:t>prijs kunstmatig opdrijven door te bieden terwijl men geen interesse heeft</a:t>
            </a:r>
          </a:p>
          <a:p>
            <a:pPr marL="0" indent="0">
              <a:buNone/>
            </a:pPr>
            <a:r>
              <a:rPr lang="nl-NL" sz="4400" dirty="0"/>
              <a:t>- vb.: valse biedingen doen via marktplaats. Of ten onrechte beweren dat anderen al meer hebben geboden.</a:t>
            </a:r>
          </a:p>
          <a:p>
            <a:pPr marL="742950" indent="-742950">
              <a:buAutoNum type="arabicPeriod"/>
            </a:pPr>
            <a:r>
              <a:rPr lang="nl-NL" sz="4400" b="1" dirty="0"/>
              <a:t>Alles dat misleiding bevat:</a:t>
            </a:r>
            <a:r>
              <a:rPr lang="nl-NL" sz="4400" dirty="0"/>
              <a:t> tekortkomingen verdoezelen (bij een auto, een muur van een huis), een bepaald merkje opplakken (op kleding/auto), product vermengen met iets anders (melk met water, oude olie met nieuwe olie), iets mooier/beter laten lijken</a:t>
            </a:r>
          </a:p>
          <a:p>
            <a:pPr marL="742950" indent="-742950">
              <a:buAutoNum type="arabicPeriod" startAt="4"/>
            </a:pPr>
            <a:endParaRPr lang="nl-NL" sz="4400" b="1" dirty="0"/>
          </a:p>
          <a:p>
            <a:pPr marL="0" indent="0">
              <a:buNone/>
            </a:pPr>
            <a:endParaRPr lang="nl-NL" sz="4400" b="1" dirty="0"/>
          </a:p>
          <a:p>
            <a:pPr>
              <a:buFont typeface="Wingdings" panose="05000000000000000000" pitchFamily="2" charset="2"/>
              <a:buChar char="q"/>
            </a:pPr>
            <a:endParaRPr lang="nl-NL" sz="4400" b="1" dirty="0"/>
          </a:p>
          <a:p>
            <a:pPr marL="0" indent="0" algn="ctr">
              <a:buNone/>
            </a:pPr>
            <a:endParaRPr lang="nl-NL" sz="3600" b="1" dirty="0"/>
          </a:p>
          <a:p>
            <a:pPr marL="0" indent="0"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69679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-27384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endParaRPr lang="nl-NL" sz="3600" dirty="0"/>
          </a:p>
          <a:p>
            <a:pPr>
              <a:buFontTx/>
              <a:buChar char="-"/>
            </a:pPr>
            <a:r>
              <a:rPr lang="nl-NL" sz="4400" dirty="0"/>
              <a:t>Nepkleding valt hieronder (</a:t>
            </a:r>
            <a:r>
              <a:rPr lang="nl-NL" sz="4400" dirty="0" err="1"/>
              <a:t>madjma</a:t>
            </a:r>
            <a:r>
              <a:rPr lang="nl-NL" sz="4400" dirty="0"/>
              <a:t>’ al-</a:t>
            </a:r>
            <a:r>
              <a:rPr lang="nl-NL" sz="4400" dirty="0" err="1"/>
              <a:t>fiqhieyy</a:t>
            </a:r>
            <a:r>
              <a:rPr lang="nl-NL" sz="4400" dirty="0"/>
              <a:t>)</a:t>
            </a:r>
          </a:p>
          <a:p>
            <a:pPr>
              <a:buFontTx/>
              <a:buChar char="-"/>
            </a:pPr>
            <a:r>
              <a:rPr lang="nl-NL" sz="4400" dirty="0"/>
              <a:t>Namaakproducten of kleding (zonder nepmerkje) is wat anders, op voorwaarde dat mensen weten dat wat zij kopen nep is.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4400" i="1" dirty="0"/>
              <a:t>“Wanneer zij dan verduidelijken en waarachtig zijn, dan krijgen zij zegeningen in hun transactie. En wanneer zij verstoppen en liegen dan worden de zegeningen uit hun transactie gehaald.”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4400" dirty="0"/>
              <a:t>Het berouw van misleiding: </a:t>
            </a:r>
            <a:r>
              <a:rPr lang="nl-NL" sz="4400" i="1" dirty="0" err="1"/>
              <a:t>tawbah</a:t>
            </a:r>
            <a:r>
              <a:rPr lang="nl-NL" sz="4400" i="1" dirty="0"/>
              <a:t> </a:t>
            </a:r>
            <a:r>
              <a:rPr lang="nl-NL" sz="4400" dirty="0"/>
              <a:t>doen naar Allah, het extra geld teruggeven aan de eigenaar of de erfgenamen. Kan dat niet dan in hun naam liefdadigheid geven.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4400" b="1" dirty="0"/>
              <a:t>Steekpenningen (</a:t>
            </a:r>
            <a:r>
              <a:rPr lang="nl-NL" sz="4400" b="1" i="1" dirty="0" err="1"/>
              <a:t>rishwah</a:t>
            </a:r>
            <a:r>
              <a:rPr lang="nl-NL" sz="4400" b="1" dirty="0"/>
              <a:t>) zijn ook verboden.</a:t>
            </a:r>
          </a:p>
          <a:p>
            <a:pPr marL="0" indent="0">
              <a:buNone/>
            </a:pPr>
            <a:r>
              <a:rPr lang="nl-NL" sz="4400" dirty="0"/>
              <a:t>- </a:t>
            </a:r>
            <a:r>
              <a:rPr lang="nl-NL" sz="4400" i="1" dirty="0"/>
              <a:t>“De profeet heeft de gever en nemer van steekpenningen vervloekt.”</a:t>
            </a:r>
          </a:p>
          <a:p>
            <a:pPr marL="0" indent="0">
              <a:buNone/>
            </a:pPr>
            <a:endParaRPr lang="nl-NL" sz="4400" b="1" dirty="0"/>
          </a:p>
          <a:p>
            <a:pPr marL="0" indent="0">
              <a:buNone/>
            </a:pPr>
            <a:endParaRPr lang="nl-NL" sz="4400" b="1" dirty="0"/>
          </a:p>
          <a:p>
            <a:pPr>
              <a:buFont typeface="Wingdings" panose="05000000000000000000" pitchFamily="2" charset="2"/>
              <a:buChar char="q"/>
            </a:pPr>
            <a:endParaRPr lang="nl-NL" sz="4400" b="1" dirty="0"/>
          </a:p>
          <a:p>
            <a:pPr marL="0" indent="0" algn="ctr">
              <a:buNone/>
            </a:pPr>
            <a:endParaRPr lang="nl-NL" sz="3600" b="1" dirty="0"/>
          </a:p>
          <a:p>
            <a:pPr marL="0" indent="0"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68997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331" y="-27384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endParaRPr lang="nl-NL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4400" b="1" dirty="0"/>
              <a:t>TEN TWEEDE: Verboden wegens onrecht</a:t>
            </a:r>
          </a:p>
          <a:p>
            <a:pPr marL="742950" indent="-742950">
              <a:buAutoNum type="arabicPeriod"/>
            </a:pPr>
            <a:r>
              <a:rPr lang="nl-NL" sz="4400" b="1" i="1" dirty="0" err="1"/>
              <a:t>Talaqqiey</a:t>
            </a:r>
            <a:r>
              <a:rPr lang="nl-NL" sz="4400" b="1" i="1" dirty="0"/>
              <a:t> ar-</a:t>
            </a:r>
            <a:r>
              <a:rPr lang="nl-NL" sz="4400" b="1" i="1" dirty="0" err="1"/>
              <a:t>Rokbaan</a:t>
            </a:r>
            <a:r>
              <a:rPr lang="nl-NL" sz="4400" b="1" dirty="0"/>
              <a:t>: </a:t>
            </a:r>
            <a:r>
              <a:rPr lang="nl-NL" sz="4400" dirty="0"/>
              <a:t>de brengers van handelswaar tegemoet gaan lopen en koopwaar opkopen</a:t>
            </a:r>
          </a:p>
          <a:p>
            <a:pPr>
              <a:buFontTx/>
              <a:buChar char="-"/>
            </a:pPr>
            <a:r>
              <a:rPr lang="nl-NL" sz="4400" dirty="0"/>
              <a:t>Minder dan 6 mijl mag niet, meer mag wel (is een reis). Zo worden alle teksten verzoend!</a:t>
            </a:r>
          </a:p>
          <a:p>
            <a:pPr>
              <a:buFontTx/>
              <a:buChar char="-"/>
            </a:pPr>
            <a:r>
              <a:rPr lang="nl-NL" sz="4400" u="sng" dirty="0"/>
              <a:t>Reden van verbod</a:t>
            </a:r>
            <a:r>
              <a:rPr lang="nl-NL" sz="4400" dirty="0"/>
              <a:t>: algemeen belang gaat boven specifiek belang.</a:t>
            </a:r>
          </a:p>
          <a:p>
            <a:pPr marL="742950" indent="-742950">
              <a:buFont typeface="+mj-lt"/>
              <a:buAutoNum type="arabicPeriod" startAt="2"/>
            </a:pPr>
            <a:r>
              <a:rPr lang="nl-NL" sz="4400" b="1" dirty="0"/>
              <a:t>(Ver)koop doen nadat je broeder dat al heeft gedaan</a:t>
            </a:r>
          </a:p>
          <a:p>
            <a:pPr>
              <a:buFontTx/>
              <a:buChar char="-"/>
            </a:pPr>
            <a:r>
              <a:rPr lang="nl-NL" sz="4400" dirty="0"/>
              <a:t>Geldt ook voor onderhandeling</a:t>
            </a:r>
          </a:p>
          <a:p>
            <a:pPr>
              <a:buFontTx/>
              <a:buChar char="-"/>
            </a:pPr>
            <a:r>
              <a:rPr lang="nl-NL" sz="4400" dirty="0"/>
              <a:t>Overeenkomst is geldig, maar wel met een zonde.</a:t>
            </a:r>
          </a:p>
          <a:p>
            <a:pPr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78691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93" y="-44624"/>
            <a:ext cx="9053465" cy="68580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endParaRPr lang="nl-NL" sz="3600" dirty="0"/>
          </a:p>
          <a:p>
            <a:pPr>
              <a:buFontTx/>
              <a:buChar char="-"/>
            </a:pPr>
            <a:r>
              <a:rPr lang="nl-NL" sz="4400" u="sng" dirty="0"/>
              <a:t>Veilingen</a:t>
            </a:r>
            <a:r>
              <a:rPr lang="nl-NL" sz="4400" dirty="0"/>
              <a:t> zijn toegestaan: </a:t>
            </a:r>
          </a:p>
          <a:p>
            <a:pPr marL="0" indent="0">
              <a:buNone/>
            </a:pPr>
            <a:r>
              <a:rPr lang="nl-NL" sz="4400" dirty="0"/>
              <a:t>principe = verkopen aan de hoogste bieder, overeenkomst was ook niet afgesloten, waardoor je tegen elkaar mag opbieden.</a:t>
            </a:r>
          </a:p>
          <a:p>
            <a:pPr>
              <a:buFontTx/>
              <a:buChar char="-"/>
            </a:pPr>
            <a:r>
              <a:rPr lang="nl-NL" sz="4400" u="sng" dirty="0"/>
              <a:t>Acquisitie doen</a:t>
            </a:r>
            <a:r>
              <a:rPr lang="nl-NL" sz="4400" dirty="0"/>
              <a:t>: is toegestaan, mits je een algemene dienst aanbiedt voor in de toekomst, niet als je ervoor gaat zorgen dat een bestaande dienst bij iemand wordt stopgezet.</a:t>
            </a:r>
            <a:endParaRPr lang="nl-NL" sz="3600" dirty="0"/>
          </a:p>
          <a:p>
            <a:pPr marL="742950" indent="-742950">
              <a:buFont typeface="+mj-lt"/>
              <a:buAutoNum type="arabicPeriod" startAt="4"/>
            </a:pPr>
            <a:r>
              <a:rPr lang="nl-NL" sz="4400" b="1" i="1" dirty="0"/>
              <a:t>Al-</a:t>
            </a:r>
            <a:r>
              <a:rPr lang="nl-NL" sz="4400" b="1" i="1" dirty="0" err="1"/>
              <a:t>ih’tikaar</a:t>
            </a:r>
            <a:r>
              <a:rPr lang="nl-NL" sz="4400" b="1" i="1" dirty="0"/>
              <a:t>: </a:t>
            </a:r>
            <a:r>
              <a:rPr lang="nl-NL" sz="4400" dirty="0"/>
              <a:t>kopen en wachten tot de prijs omhoog gaat</a:t>
            </a:r>
            <a:endParaRPr lang="nl-NL" sz="3600" dirty="0"/>
          </a:p>
          <a:p>
            <a:pPr marL="742950" indent="-742950">
              <a:buFont typeface="+mj-lt"/>
              <a:buAutoNum type="arabicPeriod" startAt="4"/>
            </a:pPr>
            <a:endParaRPr lang="nl-NL" sz="4400" i="1" dirty="0"/>
          </a:p>
          <a:p>
            <a:pPr marL="742950" indent="-742950">
              <a:buAutoNum type="arabicPeriod" startAt="4"/>
            </a:pPr>
            <a:endParaRPr lang="nl-NL" sz="4400" b="1" dirty="0"/>
          </a:p>
          <a:p>
            <a:pPr marL="0" indent="0">
              <a:buNone/>
            </a:pPr>
            <a:endParaRPr lang="nl-NL" sz="4400" b="1" dirty="0"/>
          </a:p>
          <a:p>
            <a:pPr>
              <a:buFont typeface="Wingdings" panose="05000000000000000000" pitchFamily="2" charset="2"/>
              <a:buChar char="q"/>
            </a:pPr>
            <a:endParaRPr lang="nl-NL" sz="4400" b="1" dirty="0"/>
          </a:p>
          <a:p>
            <a:pPr marL="0" indent="0" algn="ctr">
              <a:buNone/>
            </a:pPr>
            <a:endParaRPr lang="nl-NL" sz="3600" b="1" dirty="0"/>
          </a:p>
          <a:p>
            <a:pPr marL="0" indent="0"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39049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331" y="-27384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endParaRPr lang="nl-NL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4400" b="1" i="1" dirty="0"/>
              <a:t>Al-</a:t>
            </a:r>
            <a:r>
              <a:rPr lang="nl-NL" sz="4400" b="1" i="1" dirty="0" err="1"/>
              <a:t>ih’tikaar</a:t>
            </a:r>
            <a:r>
              <a:rPr lang="nl-NL" sz="4400" b="1" i="1" dirty="0"/>
              <a:t> </a:t>
            </a:r>
            <a:r>
              <a:rPr lang="nl-NL" sz="4400" b="1" dirty="0"/>
              <a:t>geldt primair voor voedsel.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4400" dirty="0"/>
              <a:t>Geldt het ook voor andere producten (eten, drinken, elektronische producten? Volgens </a:t>
            </a:r>
            <a:r>
              <a:rPr lang="nl-NL" sz="4400" dirty="0" err="1"/>
              <a:t>imaam</a:t>
            </a:r>
            <a:r>
              <a:rPr lang="nl-NL" sz="4400" dirty="0"/>
              <a:t> </a:t>
            </a:r>
            <a:r>
              <a:rPr lang="nl-NL" sz="4400" dirty="0" err="1"/>
              <a:t>Maalik</a:t>
            </a:r>
            <a:r>
              <a:rPr lang="nl-NL" sz="4400" dirty="0"/>
              <a:t> wel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4400" dirty="0"/>
              <a:t>Reden: schaadt de mensen, bewijzen duiden op een algemeen verbod, zonder enig onderscheid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4400" b="1" dirty="0"/>
              <a:t>Het verbod op </a:t>
            </a:r>
            <a:r>
              <a:rPr lang="nl-NL" sz="4400" b="1" i="1" dirty="0"/>
              <a:t>al-</a:t>
            </a:r>
            <a:r>
              <a:rPr lang="nl-NL" sz="4400" b="1" i="1" dirty="0" err="1"/>
              <a:t>ih’tikaar</a:t>
            </a:r>
            <a:r>
              <a:rPr lang="nl-NL" sz="4400" b="1" dirty="0"/>
              <a:t> geldt </a:t>
            </a:r>
            <a:r>
              <a:rPr lang="nl-NL" sz="4400" b="1" u="sng" dirty="0"/>
              <a:t>NIET</a:t>
            </a:r>
            <a:r>
              <a:rPr lang="nl-NL" sz="4400" b="1" dirty="0"/>
              <a:t> in meerdere gevallen:</a:t>
            </a:r>
          </a:p>
          <a:p>
            <a:pPr>
              <a:buFontTx/>
              <a:buChar char="-"/>
            </a:pPr>
            <a:r>
              <a:rPr lang="nl-NL" sz="4400" dirty="0"/>
              <a:t>Boer slaat eigen voedsel op en heeft het niet ingekocht bij anderen.</a:t>
            </a:r>
          </a:p>
          <a:p>
            <a:pPr>
              <a:buFontTx/>
              <a:buChar char="-"/>
            </a:pPr>
            <a:r>
              <a:rPr lang="nl-NL" sz="4400" dirty="0"/>
              <a:t>Je hebt het handelsgoed goedkoop ingekocht en wacht tot het duurder wordt (= handel)</a:t>
            </a:r>
          </a:p>
          <a:p>
            <a:pPr>
              <a:buFontTx/>
              <a:buChar char="-"/>
            </a:pPr>
            <a:r>
              <a:rPr lang="nl-NL" sz="4400" dirty="0"/>
              <a:t>Je koopt voedsel duur in, niet om het te verkopen </a:t>
            </a:r>
          </a:p>
          <a:p>
            <a:pPr>
              <a:buFontTx/>
              <a:buChar char="-"/>
            </a:pPr>
            <a:r>
              <a:rPr lang="nl-NL" sz="4400" dirty="0"/>
              <a:t>Je koopt voedsel duur in om het meteen (door) te verkopen </a:t>
            </a:r>
          </a:p>
          <a:p>
            <a:pPr marL="0" indent="0">
              <a:buNone/>
            </a:pPr>
            <a:endParaRPr lang="nl-NL" sz="4400" dirty="0"/>
          </a:p>
          <a:p>
            <a:pPr>
              <a:buFontTx/>
              <a:buChar char="-"/>
            </a:pPr>
            <a:endParaRPr lang="nl-NL" sz="4400" dirty="0"/>
          </a:p>
          <a:p>
            <a:pPr marL="0" indent="0">
              <a:buNone/>
            </a:pPr>
            <a:endParaRPr lang="nl-NL" sz="4400" b="1" dirty="0"/>
          </a:p>
          <a:p>
            <a:pPr>
              <a:buFont typeface="Wingdings" panose="05000000000000000000" pitchFamily="2" charset="2"/>
              <a:buChar char="q"/>
            </a:pPr>
            <a:endParaRPr lang="nl-NL" sz="4400" b="1" dirty="0"/>
          </a:p>
          <a:p>
            <a:pPr marL="0" indent="0" algn="ctr">
              <a:buNone/>
            </a:pPr>
            <a:endParaRPr lang="nl-NL" sz="3600" b="1" dirty="0"/>
          </a:p>
          <a:p>
            <a:pPr marL="0" indent="0"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08881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331" y="-27384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endParaRPr lang="nl-NL" sz="3600" dirty="0"/>
          </a:p>
          <a:p>
            <a:pPr marL="742950" indent="-742950">
              <a:buFont typeface="+mj-lt"/>
              <a:buAutoNum type="arabicPeriod" startAt="4"/>
            </a:pPr>
            <a:r>
              <a:rPr lang="nl-NL" sz="5300" b="1" dirty="0"/>
              <a:t>Kopen met </a:t>
            </a:r>
            <a:r>
              <a:rPr lang="nl-NL" sz="5300" b="1" i="1" dirty="0"/>
              <a:t>al-’</a:t>
            </a:r>
            <a:r>
              <a:rPr lang="nl-NL" sz="5300" b="1" i="1" dirty="0" err="1"/>
              <a:t>arboen</a:t>
            </a:r>
            <a:r>
              <a:rPr lang="nl-NL" sz="5300" b="1" i="1" dirty="0"/>
              <a:t> </a:t>
            </a:r>
            <a:r>
              <a:rPr lang="nl-NL" sz="5300" b="1" dirty="0"/>
              <a:t>(handgeld)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5300" i="1" dirty="0"/>
              <a:t>“De profeet heeft de transactie met handgeld verboden.” </a:t>
            </a:r>
            <a:r>
              <a:rPr lang="nl-NL" sz="5300" dirty="0"/>
              <a:t>[Al-</a:t>
            </a:r>
            <a:r>
              <a:rPr lang="nl-NL" sz="5300" dirty="0" err="1"/>
              <a:t>mowatta</a:t>
            </a:r>
            <a:r>
              <a:rPr lang="nl-NL" sz="5300" dirty="0"/>
              <a:t>-e]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5300" dirty="0"/>
              <a:t>Je mag dus niet zeggen: “Ik geef je 500 euro en als ik niet kom dan is het bedrag van jou.”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5300" dirty="0"/>
              <a:t>De meerderheid van de geleerden, afgezien van al-</a:t>
            </a:r>
            <a:r>
              <a:rPr lang="nl-NL" sz="5300" dirty="0" err="1"/>
              <a:t>Hanaabilah</a:t>
            </a:r>
            <a:r>
              <a:rPr lang="nl-NL" sz="5300" dirty="0"/>
              <a:t>, hebben dit verboden.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5300" dirty="0"/>
              <a:t>Zij zeiden: op basis waarvan neemt hij deze gelden?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5300" dirty="0"/>
              <a:t>Enkel toegestaan als het handgeld wordt teruggegeven na terugdraaien van de transactie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5300" dirty="0"/>
              <a:t>Handgeld duidt op serieuze interesse in de koop</a:t>
            </a:r>
          </a:p>
          <a:p>
            <a:pPr marL="0" indent="0">
              <a:buNone/>
            </a:pPr>
            <a:endParaRPr lang="nl-NL" sz="4400" dirty="0"/>
          </a:p>
          <a:p>
            <a:pPr>
              <a:buFontTx/>
              <a:buChar char="-"/>
            </a:pPr>
            <a:endParaRPr lang="nl-NL" sz="4400" dirty="0"/>
          </a:p>
          <a:p>
            <a:pPr marL="0" indent="0">
              <a:buNone/>
            </a:pPr>
            <a:endParaRPr lang="nl-NL" sz="4400" b="1" dirty="0"/>
          </a:p>
          <a:p>
            <a:pPr>
              <a:buFont typeface="Wingdings" panose="05000000000000000000" pitchFamily="2" charset="2"/>
              <a:buChar char="q"/>
            </a:pPr>
            <a:endParaRPr lang="nl-NL" sz="4400" b="1" dirty="0"/>
          </a:p>
          <a:p>
            <a:pPr marL="0" indent="0" algn="ctr">
              <a:buNone/>
            </a:pPr>
            <a:endParaRPr lang="nl-NL" sz="3600" b="1" dirty="0"/>
          </a:p>
          <a:p>
            <a:pPr marL="0" indent="0"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94452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331" y="-27384"/>
            <a:ext cx="9144000" cy="685800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endParaRPr lang="nl-NL" sz="3600" dirty="0"/>
          </a:p>
          <a:p>
            <a:pPr marL="914400" indent="-914400">
              <a:buFont typeface="+mj-lt"/>
              <a:buAutoNum type="arabicPeriod" startAt="5"/>
            </a:pPr>
            <a:r>
              <a:rPr lang="nl-NL" sz="5600" b="1" i="1" dirty="0"/>
              <a:t>At-Tas3ier</a:t>
            </a:r>
            <a:r>
              <a:rPr lang="nl-NL" sz="5600" b="1" dirty="0"/>
              <a:t>: men wordt gedwongen tot een prijs (bijv. door de leider)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5600" i="1" dirty="0"/>
              <a:t>“Allah is al-</a:t>
            </a:r>
            <a:r>
              <a:rPr lang="nl-NL" sz="5600" i="1" dirty="0" err="1"/>
              <a:t>Qaabidh</a:t>
            </a:r>
            <a:r>
              <a:rPr lang="nl-NL" sz="5600" i="1" dirty="0"/>
              <a:t> al-</a:t>
            </a:r>
            <a:r>
              <a:rPr lang="nl-NL" sz="5600" i="1" dirty="0" err="1"/>
              <a:t>Baasit</a:t>
            </a:r>
            <a:r>
              <a:rPr lang="nl-NL" sz="5600" i="1" dirty="0"/>
              <a:t>, ar-</a:t>
            </a:r>
            <a:r>
              <a:rPr lang="nl-NL" sz="5600" i="1" dirty="0" err="1"/>
              <a:t>Razzaaq</a:t>
            </a:r>
            <a:r>
              <a:rPr lang="nl-NL" sz="5600" i="1" dirty="0"/>
              <a:t>, al-Mosa33ir…” </a:t>
            </a:r>
            <a:r>
              <a:rPr lang="nl-NL" sz="5600" dirty="0"/>
              <a:t>[Authentiek]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5600" dirty="0"/>
              <a:t>Op het moment dat mensen producten verkopen en de vraag is groot, aanbod is klein, dan is het verboden om aan </a:t>
            </a:r>
            <a:r>
              <a:rPr lang="nl-NL" sz="5600" i="1" dirty="0"/>
              <a:t>tas3ier </a:t>
            </a:r>
            <a:r>
              <a:rPr lang="nl-NL" sz="5600" dirty="0"/>
              <a:t>te doen (=handel).</a:t>
            </a:r>
          </a:p>
          <a:p>
            <a:pPr>
              <a:buFontTx/>
              <a:buChar char="-"/>
            </a:pPr>
            <a:r>
              <a:rPr lang="nl-NL" sz="5600" dirty="0"/>
              <a:t>Op het moment dat men handelswaar duurder verkoopt, terwijl men het handelswaar nodig heeft, dan mogen zij gedwongen tot een bepaalde prijs. Maar let op: zij worden gedwongen tot een plafond </a:t>
            </a:r>
            <a:r>
              <a:rPr lang="nl-NL" sz="5600" dirty="0" err="1"/>
              <a:t>kwa</a:t>
            </a:r>
            <a:r>
              <a:rPr lang="nl-NL" sz="5600" dirty="0"/>
              <a:t> prijs en zij worden niet gedwongen tot de verkoop zelf. Tevens dient er rekening gehouden te worden met hun inkoopprijs en winst (voorwaarde)</a:t>
            </a:r>
            <a:endParaRPr lang="nl-NL" sz="5300" dirty="0"/>
          </a:p>
          <a:p>
            <a:pPr>
              <a:buFont typeface="Wingdings" panose="05000000000000000000" pitchFamily="2" charset="2"/>
              <a:buChar char="§"/>
            </a:pPr>
            <a:endParaRPr lang="nl-NL" sz="5300" i="1" dirty="0"/>
          </a:p>
          <a:p>
            <a:pPr marL="0" indent="0">
              <a:buNone/>
            </a:pPr>
            <a:endParaRPr lang="nl-NL" sz="4400" dirty="0"/>
          </a:p>
          <a:p>
            <a:pPr>
              <a:buFontTx/>
              <a:buChar char="-"/>
            </a:pPr>
            <a:endParaRPr lang="nl-NL" sz="4400" dirty="0"/>
          </a:p>
          <a:p>
            <a:pPr marL="0" indent="0">
              <a:buNone/>
            </a:pPr>
            <a:endParaRPr lang="nl-NL" sz="4400" b="1" dirty="0"/>
          </a:p>
          <a:p>
            <a:pPr>
              <a:buFont typeface="Wingdings" panose="05000000000000000000" pitchFamily="2" charset="2"/>
              <a:buChar char="q"/>
            </a:pPr>
            <a:endParaRPr lang="nl-NL" sz="4400" b="1" dirty="0"/>
          </a:p>
          <a:p>
            <a:pPr marL="0" indent="0" algn="ctr">
              <a:buNone/>
            </a:pPr>
            <a:endParaRPr lang="nl-NL" sz="3600" b="1" dirty="0"/>
          </a:p>
          <a:p>
            <a:pPr marL="0" indent="0"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6894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331" y="-27384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endParaRPr lang="nl-NL" sz="3600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4400" b="1" dirty="0"/>
              <a:t>TEN DERDE: Verboden transacties wegens het recht van Allah</a:t>
            </a:r>
          </a:p>
          <a:p>
            <a:pPr marL="742950" indent="-742950">
              <a:buAutoNum type="arabicPeriod"/>
            </a:pPr>
            <a:r>
              <a:rPr lang="nl-NL" sz="4400" b="1" dirty="0"/>
              <a:t>Koop en verkoop in de moskee</a:t>
            </a:r>
          </a:p>
          <a:p>
            <a:pPr>
              <a:buFontTx/>
              <a:buChar char="-"/>
            </a:pPr>
            <a:r>
              <a:rPr lang="nl-NL" sz="4400" dirty="0"/>
              <a:t>Afgeraden bij al-</a:t>
            </a:r>
            <a:r>
              <a:rPr lang="nl-NL" sz="4400" dirty="0" err="1"/>
              <a:t>Maalikiyyah</a:t>
            </a:r>
            <a:r>
              <a:rPr lang="nl-NL" sz="4400" dirty="0"/>
              <a:t>, niet verboden. Dit is ook de uitspraak van de andere wetscholen, afgezien van al-</a:t>
            </a:r>
            <a:r>
              <a:rPr lang="nl-NL" sz="4400" dirty="0" err="1"/>
              <a:t>H’anaabilah</a:t>
            </a:r>
            <a:r>
              <a:rPr lang="nl-NL" sz="4400" dirty="0"/>
              <a:t>.</a:t>
            </a:r>
          </a:p>
          <a:p>
            <a:pPr>
              <a:buFontTx/>
              <a:buChar char="-"/>
            </a:pPr>
            <a:r>
              <a:rPr lang="nl-NL" sz="4400" dirty="0"/>
              <a:t>Het is enkel verboden als er stem verheffen bij komt kijken.</a:t>
            </a:r>
          </a:p>
          <a:p>
            <a:pPr marL="742950" indent="-742950">
              <a:buFont typeface="+mj-lt"/>
              <a:buAutoNum type="arabicPeriod" startAt="2"/>
            </a:pPr>
            <a:r>
              <a:rPr lang="nl-NL" sz="4400" b="1" dirty="0"/>
              <a:t>Verkoop na de </a:t>
            </a:r>
            <a:r>
              <a:rPr lang="nl-NL" sz="4400" b="1" i="1" dirty="0" err="1"/>
              <a:t>adhaan</a:t>
            </a:r>
            <a:r>
              <a:rPr lang="nl-NL" sz="4400" b="1" dirty="0"/>
              <a:t> van vrijdag</a:t>
            </a:r>
          </a:p>
          <a:p>
            <a:pPr>
              <a:buFontTx/>
              <a:buChar char="-"/>
            </a:pPr>
            <a:r>
              <a:rPr lang="nl-NL" sz="4400" dirty="0"/>
              <a:t>Geldt enkel voor degenen voor wie het vrijdagsgebed verplicht is, namelijk de vrije persoon, mannelijk, gezond en vaste inwoner.</a:t>
            </a:r>
          </a:p>
          <a:p>
            <a:pPr>
              <a:buFontTx/>
              <a:buChar char="-"/>
            </a:pPr>
            <a:r>
              <a:rPr lang="nl-NL" sz="4400" dirty="0"/>
              <a:t>Transactie is ongeldig (wordt ontbonden)</a:t>
            </a:r>
          </a:p>
          <a:p>
            <a:pPr>
              <a:buFontTx/>
              <a:buChar char="-"/>
            </a:pPr>
            <a:r>
              <a:rPr lang="nl-NL" sz="4400" dirty="0"/>
              <a:t>Was het vrijdagsgebed niet verplicht, dan is de transactie wel toegestaan</a:t>
            </a:r>
          </a:p>
          <a:p>
            <a:pPr>
              <a:buFontTx/>
              <a:buChar char="-"/>
            </a:pPr>
            <a:endParaRPr lang="nl-NL" sz="4400" dirty="0"/>
          </a:p>
          <a:p>
            <a:pPr marL="742950" indent="-742950">
              <a:buAutoNum type="arabicPeriod"/>
            </a:pPr>
            <a:endParaRPr lang="nl-NL" sz="4400" b="1" dirty="0"/>
          </a:p>
          <a:p>
            <a:pPr>
              <a:buFont typeface="Wingdings" panose="05000000000000000000" pitchFamily="2" charset="2"/>
              <a:buChar char="q"/>
            </a:pPr>
            <a:endParaRPr lang="nl-NL" sz="4400" i="1" dirty="0"/>
          </a:p>
          <a:p>
            <a:pPr marL="742950" indent="-742950">
              <a:buAutoNum type="arabicPeriod"/>
            </a:pPr>
            <a:endParaRPr lang="nl-NL" sz="4400" b="1" dirty="0"/>
          </a:p>
          <a:p>
            <a:pPr marL="0" indent="0">
              <a:buNone/>
            </a:pPr>
            <a:endParaRPr lang="nl-NL" sz="4400" b="1" dirty="0"/>
          </a:p>
          <a:p>
            <a:pPr>
              <a:buFont typeface="Wingdings" panose="05000000000000000000" pitchFamily="2" charset="2"/>
              <a:buChar char="q"/>
            </a:pPr>
            <a:endParaRPr lang="nl-NL" sz="4400" b="1" dirty="0"/>
          </a:p>
          <a:p>
            <a:pPr marL="0" indent="0" algn="ctr">
              <a:buNone/>
            </a:pPr>
            <a:endParaRPr lang="nl-NL" sz="3600" b="1" dirty="0"/>
          </a:p>
          <a:p>
            <a:pPr marL="0" indent="0"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81167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331" y="-27384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endParaRPr lang="nl-NL" sz="3600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4400" b="1" dirty="0"/>
              <a:t>TEN VIERDE: verboden omdat het leidt tot </a:t>
            </a:r>
            <a:r>
              <a:rPr lang="nl-NL" sz="4400" b="1" i="1" dirty="0"/>
              <a:t>al-</a:t>
            </a:r>
            <a:r>
              <a:rPr lang="nl-NL" sz="4400" b="1" i="1" dirty="0" err="1"/>
              <a:t>h’araam</a:t>
            </a:r>
            <a:endParaRPr lang="nl-NL" sz="4400" b="1" i="1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4400" dirty="0"/>
              <a:t>Alles dat gebruikt wordt voor </a:t>
            </a:r>
            <a:r>
              <a:rPr lang="nl-NL" sz="4400" i="1" dirty="0"/>
              <a:t>al-</a:t>
            </a:r>
            <a:r>
              <a:rPr lang="nl-NL" sz="4400" i="1" dirty="0" err="1"/>
              <a:t>h’araam</a:t>
            </a:r>
            <a:r>
              <a:rPr lang="nl-NL" sz="4400" dirty="0"/>
              <a:t> is ook </a:t>
            </a:r>
            <a:r>
              <a:rPr lang="nl-NL" sz="4400" dirty="0" err="1"/>
              <a:t>h’araam</a:t>
            </a:r>
            <a:r>
              <a:rPr lang="nl-NL" sz="4400" dirty="0"/>
              <a:t>. Denk aan de verkoop van hout voor muziekinstrumenten, druiven voor het persen van wijn, een wapen verkopen zodat er een moord gepleegd mee kan worden etc.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4400" dirty="0"/>
              <a:t>Op het moment dat het voornaamste gebruik van iets </a:t>
            </a:r>
            <a:r>
              <a:rPr lang="nl-NL" sz="4400" i="1" dirty="0" err="1"/>
              <a:t>h’araam</a:t>
            </a:r>
            <a:r>
              <a:rPr lang="nl-NL" sz="4400" i="1" dirty="0"/>
              <a:t> </a:t>
            </a:r>
            <a:r>
              <a:rPr lang="nl-NL" sz="4400" dirty="0"/>
              <a:t>is, dan is de verkoop ervan ook </a:t>
            </a:r>
            <a:r>
              <a:rPr lang="nl-NL" sz="4400" i="1" dirty="0" err="1"/>
              <a:t>h’araam</a:t>
            </a:r>
            <a:r>
              <a:rPr lang="nl-NL" sz="4400" dirty="0"/>
              <a:t>.</a:t>
            </a:r>
          </a:p>
          <a:p>
            <a:pPr marL="0" indent="0">
              <a:buNone/>
            </a:pPr>
            <a:r>
              <a:rPr lang="nl-NL" sz="4400" dirty="0"/>
              <a:t>- Dit is gebaseerd op de grote waarschijnlijkheid.</a:t>
            </a:r>
          </a:p>
          <a:p>
            <a:pPr>
              <a:buFont typeface="Wingdings" panose="05000000000000000000" pitchFamily="2" charset="2"/>
              <a:buChar char="q"/>
            </a:pPr>
            <a:endParaRPr lang="nl-NL" sz="4400" dirty="0"/>
          </a:p>
          <a:p>
            <a:pPr>
              <a:buFont typeface="Wingdings" panose="05000000000000000000" pitchFamily="2" charset="2"/>
              <a:buChar char="q"/>
            </a:pPr>
            <a:endParaRPr lang="nl-NL" sz="4400" b="1" i="1" dirty="0"/>
          </a:p>
          <a:p>
            <a:pPr marL="0" indent="0">
              <a:buNone/>
            </a:pPr>
            <a:endParaRPr lang="nl-NL" sz="4400" b="1" dirty="0"/>
          </a:p>
          <a:p>
            <a:pPr>
              <a:buFont typeface="Wingdings" panose="05000000000000000000" pitchFamily="2" charset="2"/>
              <a:buChar char="q"/>
            </a:pPr>
            <a:endParaRPr lang="nl-NL" sz="4400" b="1" dirty="0"/>
          </a:p>
          <a:p>
            <a:pPr marL="0" indent="0" algn="ctr">
              <a:buNone/>
            </a:pPr>
            <a:endParaRPr lang="nl-NL" sz="3600" b="1" dirty="0"/>
          </a:p>
          <a:p>
            <a:pPr marL="0" indent="0"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78027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331" y="-27384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endParaRPr lang="nl-NL" sz="3600" dirty="0"/>
          </a:p>
          <a:p>
            <a:pPr algn="ctr">
              <a:buFont typeface="Wingdings" panose="05000000000000000000" pitchFamily="2" charset="2"/>
              <a:buChar char="q"/>
            </a:pPr>
            <a:r>
              <a:rPr lang="nl-NL" sz="4400" b="1" dirty="0"/>
              <a:t>Verboden zaken m.b.t. transacties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4400" b="1" dirty="0"/>
              <a:t>Standaard uitgangspunt m.b.t. handelstransacties = </a:t>
            </a:r>
            <a:r>
              <a:rPr lang="nl-NL" sz="4400" b="1" u="sng" dirty="0"/>
              <a:t>de permissie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4400" dirty="0"/>
              <a:t>Alle verboden handelstransacties zijn te verdelen in: </a:t>
            </a:r>
            <a:r>
              <a:rPr lang="nl-NL" sz="4400" b="1" i="1" dirty="0"/>
              <a:t>Al-bay3 </a:t>
            </a:r>
            <a:r>
              <a:rPr lang="nl-NL" sz="4400" dirty="0"/>
              <a:t>(toegestane handel) </a:t>
            </a:r>
            <a:r>
              <a:rPr lang="nl-NL" sz="4400" u="sng" dirty="0"/>
              <a:t>vs.</a:t>
            </a:r>
            <a:r>
              <a:rPr lang="nl-NL" sz="4400" dirty="0"/>
              <a:t> </a:t>
            </a:r>
            <a:r>
              <a:rPr lang="nl-NL" sz="4400" b="1" i="1" dirty="0"/>
              <a:t>ar-</a:t>
            </a:r>
            <a:r>
              <a:rPr lang="nl-NL" sz="4400" b="1" i="1" dirty="0" err="1"/>
              <a:t>ribaa</a:t>
            </a:r>
            <a:endParaRPr lang="nl-NL" sz="4400" b="1" i="1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4400" dirty="0"/>
              <a:t>Het verbod kan veroorzaakt worden door verboden zaken die betrekking hebben op het handelswaar (1), de prijs (2),  de afsluiters van de transactie (3) as-</a:t>
            </a:r>
            <a:r>
              <a:rPr lang="nl-NL" sz="4400" dirty="0" err="1"/>
              <a:t>sieghah</a:t>
            </a:r>
            <a:r>
              <a:rPr lang="nl-NL" sz="4400" dirty="0"/>
              <a:t> (manier van afsluiten) (4)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3600" b="1" dirty="0"/>
              <a:t>Wat is het gevaar van </a:t>
            </a:r>
            <a:r>
              <a:rPr lang="nl-NL" sz="3600" b="1" dirty="0" err="1"/>
              <a:t>h’araam</a:t>
            </a:r>
            <a:r>
              <a:rPr lang="nl-NL" sz="3600" b="1" dirty="0"/>
              <a:t> geld?</a:t>
            </a:r>
          </a:p>
          <a:p>
            <a:pPr marL="0" indent="0">
              <a:buNone/>
            </a:pPr>
            <a:r>
              <a:rPr lang="nl-NL" sz="3600" dirty="0"/>
              <a:t>- Vb. Geen zegeningen</a:t>
            </a:r>
          </a:p>
          <a:p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422453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331" y="-61674"/>
            <a:ext cx="9144000" cy="692658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endParaRPr lang="nl-NL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4400" b="1" u="sng" dirty="0"/>
              <a:t>Een andere verdeling wat betreft de verboden transacties: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4400" dirty="0"/>
              <a:t>Verboden omdat het betrekking heeft op de handelstransactie zelf.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4400" dirty="0"/>
              <a:t>Verboden maar niet omdat het betrekking heeft op de handelstransactie zelf, maar op iets erbuiten.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4400" dirty="0"/>
              <a:t>Verboden door onrecht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4400" dirty="0"/>
              <a:t>Verboden door het recht van Allah</a:t>
            </a:r>
          </a:p>
          <a:p>
            <a:pPr marL="0" indent="0">
              <a:buNone/>
            </a:pPr>
            <a:r>
              <a:rPr lang="nl-NL" sz="4400" dirty="0"/>
              <a:t>- Elke categorie kent op zijn beurt weer subcategorieën.</a:t>
            </a:r>
            <a:endParaRPr lang="nl-NL" sz="3600" dirty="0"/>
          </a:p>
          <a:p>
            <a:pPr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10249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7087" y="-27384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endParaRPr lang="nl-NL" sz="3600" dirty="0"/>
          </a:p>
          <a:p>
            <a:pPr algn="ctr">
              <a:buFont typeface="Wingdings" panose="05000000000000000000" pitchFamily="2" charset="2"/>
              <a:buChar char="q"/>
            </a:pPr>
            <a:r>
              <a:rPr lang="nl-NL" sz="4400" u="sng" dirty="0"/>
              <a:t>DE VERBODEN ZAKEN HEBBEN BETREKKING OP DE TRANSACTIE ZELF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nl-NL" sz="4400" b="1" dirty="0"/>
              <a:t>TEN EERSTE: </a:t>
            </a:r>
            <a:r>
              <a:rPr lang="nl-NL" sz="4400" dirty="0"/>
              <a:t>Verboden omdat het product/handelswaar/ de dienst verboden is</a:t>
            </a:r>
          </a:p>
          <a:p>
            <a:pPr marL="742950" indent="-742950">
              <a:buFont typeface="+mj-lt"/>
              <a:buAutoNum type="arabicPeriod"/>
            </a:pPr>
            <a:r>
              <a:rPr lang="nl-NL" sz="4400" b="1" dirty="0"/>
              <a:t>Het verkoop van het kadaver</a:t>
            </a:r>
          </a:p>
          <a:p>
            <a:pPr>
              <a:buFontTx/>
              <a:buChar char="-"/>
            </a:pPr>
            <a:r>
              <a:rPr lang="nl-NL" sz="4400" dirty="0"/>
              <a:t>Hier valt de verkoop van alle onreinheden ook onder (</a:t>
            </a:r>
            <a:r>
              <a:rPr lang="nl-NL" sz="4400" i="1" dirty="0" err="1"/>
              <a:t>qiyaas</a:t>
            </a:r>
            <a:r>
              <a:rPr lang="nl-NL" sz="4400" dirty="0"/>
              <a:t>)</a:t>
            </a:r>
          </a:p>
          <a:p>
            <a:pPr marL="742950" indent="-742950">
              <a:buFont typeface="+mj-lt"/>
              <a:buAutoNum type="arabicPeriod" startAt="3"/>
            </a:pPr>
            <a:r>
              <a:rPr lang="nl-NL" sz="4400" b="1" dirty="0"/>
              <a:t>Verkoop van alcohol (</a:t>
            </a:r>
            <a:r>
              <a:rPr lang="nl-NL" sz="4400" b="1" i="1" dirty="0"/>
              <a:t>al-</a:t>
            </a:r>
            <a:r>
              <a:rPr lang="nl-NL" sz="4400" b="1" i="1" dirty="0" err="1"/>
              <a:t>gamr</a:t>
            </a:r>
            <a:r>
              <a:rPr lang="nl-NL" sz="4400" b="1" dirty="0"/>
              <a:t>)</a:t>
            </a:r>
          </a:p>
          <a:p>
            <a:pPr marL="742950" indent="-742950">
              <a:buFont typeface="+mj-lt"/>
              <a:buAutoNum type="arabicPeriod" startAt="3"/>
            </a:pPr>
            <a:r>
              <a:rPr lang="nl-NL" sz="4400" b="1" dirty="0"/>
              <a:t>Verkoop van afgodsbeelden</a:t>
            </a:r>
          </a:p>
          <a:p>
            <a:pPr marL="742950" indent="-742950">
              <a:buFont typeface="+mj-lt"/>
              <a:buAutoNum type="arabicPeriod" startAt="3"/>
            </a:pPr>
            <a:r>
              <a:rPr lang="nl-NL" sz="4400" b="1" dirty="0"/>
              <a:t>Verkoop van varkensvlees</a:t>
            </a:r>
          </a:p>
          <a:p>
            <a:pPr marL="742950" indent="-742950">
              <a:buFont typeface="+mj-lt"/>
              <a:buAutoNum type="arabicPeriod" startAt="3"/>
            </a:pPr>
            <a:r>
              <a:rPr lang="nl-NL" sz="4400" b="1" dirty="0"/>
              <a:t>Verkoop van honden</a:t>
            </a:r>
          </a:p>
          <a:p>
            <a:pPr marL="742950" indent="-742950">
              <a:buFont typeface="+mj-lt"/>
              <a:buAutoNum type="arabicPeriod" startAt="3"/>
            </a:pPr>
            <a:r>
              <a:rPr lang="nl-NL" sz="4400" b="1" dirty="0"/>
              <a:t>Verkoop van katten</a:t>
            </a:r>
          </a:p>
          <a:p>
            <a:pPr marL="742950" indent="-742950">
              <a:buFont typeface="+mj-lt"/>
              <a:buAutoNum type="arabicPeriod" startAt="3"/>
            </a:pPr>
            <a:r>
              <a:rPr lang="nl-NL" sz="4400" b="1" dirty="0"/>
              <a:t>Verkoop van bloed (organen)</a:t>
            </a:r>
            <a:endParaRPr lang="nl-NL" sz="3600" b="1" dirty="0"/>
          </a:p>
          <a:p>
            <a:pPr marL="0" indent="0"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70724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37" y="-27384"/>
            <a:ext cx="9053465" cy="685800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endParaRPr lang="nl-NL" sz="3600" dirty="0"/>
          </a:p>
          <a:p>
            <a:pPr algn="ctr">
              <a:buFont typeface="Wingdings" panose="05000000000000000000" pitchFamily="2" charset="2"/>
              <a:buChar char="q"/>
            </a:pPr>
            <a:r>
              <a:rPr lang="nl-NL" sz="6300" b="1" dirty="0"/>
              <a:t>TEN TWEEDE: Verboden transacties wegens </a:t>
            </a:r>
            <a:r>
              <a:rPr lang="nl-NL" sz="6300" b="1" i="1" dirty="0"/>
              <a:t>al-</a:t>
            </a:r>
            <a:r>
              <a:rPr lang="nl-NL" sz="6300" b="1" i="1" u="sng" dirty="0" err="1"/>
              <a:t>gh</a:t>
            </a:r>
            <a:r>
              <a:rPr lang="nl-NL" sz="6300" b="1" i="1" dirty="0" err="1"/>
              <a:t>arar</a:t>
            </a:r>
            <a:endParaRPr lang="nl-NL" sz="6300" b="1" i="1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6300" b="1" i="1" dirty="0"/>
              <a:t>Al-</a:t>
            </a:r>
            <a:r>
              <a:rPr lang="nl-NL" sz="6300" b="1" i="1" u="sng" dirty="0" err="1"/>
              <a:t>Gh</a:t>
            </a:r>
            <a:r>
              <a:rPr lang="nl-NL" sz="6300" b="1" i="1" dirty="0" err="1"/>
              <a:t>arar</a:t>
            </a:r>
            <a:r>
              <a:rPr lang="nl-NL" sz="6300" b="1" i="1" dirty="0"/>
              <a:t> </a:t>
            </a:r>
            <a:r>
              <a:rPr lang="nl-NL" sz="6300" dirty="0"/>
              <a:t>= risico, gevaar, onbekendheid</a:t>
            </a:r>
          </a:p>
          <a:p>
            <a:pPr>
              <a:buFontTx/>
              <a:buChar char="-"/>
            </a:pPr>
            <a:r>
              <a:rPr lang="nl-NL" sz="6300" b="1" dirty="0"/>
              <a:t>Reden van verbod</a:t>
            </a:r>
            <a:r>
              <a:rPr lang="nl-NL" sz="6300" dirty="0"/>
              <a:t>: elkaars rijkdom ten onrechte nuttigen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6300" dirty="0"/>
              <a:t>Ter herhaling: </a:t>
            </a:r>
            <a:r>
              <a:rPr lang="nl-NL" sz="6300" u="sng" dirty="0"/>
              <a:t>bij een transactie dienen meerdere zaken bekend te zijn: </a:t>
            </a:r>
          </a:p>
          <a:p>
            <a:pPr>
              <a:buFontTx/>
              <a:buChar char="-"/>
            </a:pPr>
            <a:r>
              <a:rPr lang="nl-NL" sz="6300" dirty="0"/>
              <a:t>Het product (</a:t>
            </a:r>
            <a:r>
              <a:rPr lang="nl-NL" sz="6300" i="1" dirty="0" err="1"/>
              <a:t>adh-dhaat</a:t>
            </a:r>
            <a:r>
              <a:rPr lang="nl-NL" sz="6300" dirty="0"/>
              <a:t>)</a:t>
            </a:r>
            <a:endParaRPr lang="nl-NL" sz="6300" i="1" dirty="0"/>
          </a:p>
          <a:p>
            <a:pPr>
              <a:buFontTx/>
              <a:buChar char="-"/>
            </a:pPr>
            <a:r>
              <a:rPr lang="nl-NL" sz="6300" dirty="0"/>
              <a:t>De hoeveelheid (</a:t>
            </a:r>
            <a:r>
              <a:rPr lang="nl-NL" sz="6300" i="1" dirty="0"/>
              <a:t>al-</a:t>
            </a:r>
            <a:r>
              <a:rPr lang="nl-NL" sz="6300" i="1" dirty="0" err="1"/>
              <a:t>qadr</a:t>
            </a:r>
            <a:r>
              <a:rPr lang="nl-NL" sz="6300" dirty="0"/>
              <a:t>) </a:t>
            </a:r>
            <a:endParaRPr lang="nl-NL" sz="6300" i="1" dirty="0"/>
          </a:p>
          <a:p>
            <a:pPr>
              <a:buFontTx/>
              <a:buChar char="-"/>
            </a:pPr>
            <a:r>
              <a:rPr lang="nl-NL" sz="6300" dirty="0"/>
              <a:t>De tijdsperiode (</a:t>
            </a:r>
            <a:r>
              <a:rPr lang="nl-NL" sz="6300" i="1" dirty="0"/>
              <a:t>al-</a:t>
            </a:r>
            <a:r>
              <a:rPr lang="nl-NL" sz="6300" i="1" dirty="0" err="1"/>
              <a:t>adjal</a:t>
            </a:r>
            <a:r>
              <a:rPr lang="nl-NL" sz="6300" dirty="0"/>
              <a:t>)</a:t>
            </a:r>
            <a:endParaRPr lang="nl-NL" sz="6300" i="1" dirty="0"/>
          </a:p>
          <a:p>
            <a:pPr>
              <a:buFontTx/>
              <a:buChar char="-"/>
            </a:pPr>
            <a:r>
              <a:rPr lang="nl-NL" sz="6300" dirty="0"/>
              <a:t>De omschrijving/eigenschappen van het product (</a:t>
            </a:r>
            <a:r>
              <a:rPr lang="nl-NL" sz="6300" i="1" dirty="0"/>
              <a:t>as-</a:t>
            </a:r>
            <a:r>
              <a:rPr lang="nl-NL" sz="6300" i="1" dirty="0" err="1"/>
              <a:t>sifah</a:t>
            </a:r>
            <a:r>
              <a:rPr lang="nl-NL" sz="6300" dirty="0"/>
              <a:t>)</a:t>
            </a:r>
            <a:endParaRPr lang="nl-NL" sz="6300" i="1" dirty="0"/>
          </a:p>
          <a:p>
            <a:pPr>
              <a:buFontTx/>
              <a:buChar char="-"/>
            </a:pPr>
            <a:r>
              <a:rPr lang="nl-NL" sz="6300" dirty="0"/>
              <a:t>De prijs</a:t>
            </a:r>
            <a:endParaRPr lang="nl-NL" sz="6300" i="1" dirty="0"/>
          </a:p>
          <a:p>
            <a:pPr marL="742950" indent="-742950">
              <a:buAutoNum type="arabicPeriod"/>
            </a:pPr>
            <a:endParaRPr lang="nl-NL" sz="4400" b="1" dirty="0"/>
          </a:p>
          <a:p>
            <a:pPr>
              <a:buFont typeface="Wingdings" panose="05000000000000000000" pitchFamily="2" charset="2"/>
              <a:buChar char="q"/>
            </a:pPr>
            <a:endParaRPr lang="nl-NL" sz="4400" i="1" dirty="0"/>
          </a:p>
          <a:p>
            <a:pPr marL="742950" indent="-742950">
              <a:buAutoNum type="arabicPeriod"/>
            </a:pPr>
            <a:endParaRPr lang="nl-NL" sz="4400" b="1" dirty="0"/>
          </a:p>
          <a:p>
            <a:pPr marL="0" indent="0">
              <a:buNone/>
            </a:pPr>
            <a:endParaRPr lang="nl-NL" sz="4400" b="1" dirty="0"/>
          </a:p>
          <a:p>
            <a:pPr>
              <a:buFont typeface="Wingdings" panose="05000000000000000000" pitchFamily="2" charset="2"/>
              <a:buChar char="q"/>
            </a:pPr>
            <a:endParaRPr lang="nl-NL" sz="4400" b="1" dirty="0"/>
          </a:p>
          <a:p>
            <a:pPr marL="0" indent="0" algn="ctr">
              <a:buNone/>
            </a:pPr>
            <a:endParaRPr lang="nl-NL" sz="3600" b="1" dirty="0"/>
          </a:p>
          <a:p>
            <a:pPr marL="0" indent="0"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21557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331" y="-27384"/>
            <a:ext cx="9144000" cy="6858000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AutoNum type="arabicPeriod"/>
            </a:pPr>
            <a:endParaRPr lang="nl-NL" sz="3600" dirty="0"/>
          </a:p>
          <a:p>
            <a:pPr>
              <a:buFontTx/>
              <a:buChar char="-"/>
            </a:pPr>
            <a:r>
              <a:rPr lang="nl-NL" sz="6300" b="1" i="1" dirty="0"/>
              <a:t>Voorbeelden van al-</a:t>
            </a:r>
            <a:r>
              <a:rPr lang="nl-NL" sz="6300" b="1" i="1" u="sng" dirty="0" err="1"/>
              <a:t>gh</a:t>
            </a:r>
            <a:r>
              <a:rPr lang="nl-NL" sz="6300" b="1" i="1" dirty="0" err="1"/>
              <a:t>arar</a:t>
            </a:r>
            <a:r>
              <a:rPr lang="nl-NL" sz="6300" b="1" i="1" dirty="0"/>
              <a:t>:</a:t>
            </a:r>
          </a:p>
          <a:p>
            <a:pPr>
              <a:buFontTx/>
              <a:buChar char="-"/>
            </a:pPr>
            <a:r>
              <a:rPr lang="nl-NL" sz="6300" dirty="0"/>
              <a:t>Het product is zoekgeraakt. </a:t>
            </a:r>
          </a:p>
          <a:p>
            <a:pPr>
              <a:buFontTx/>
              <a:buChar char="-"/>
            </a:pPr>
            <a:r>
              <a:rPr lang="nl-NL" sz="6300" dirty="0"/>
              <a:t>Kind van een drachtig dier verkopen</a:t>
            </a:r>
          </a:p>
          <a:p>
            <a:pPr>
              <a:buFontTx/>
              <a:buChar char="-"/>
            </a:pPr>
            <a:r>
              <a:rPr lang="nl-NL" sz="6300" dirty="0"/>
              <a:t>Je verkoopt een product maar je weet totaal niet wanneer je het kunt leveren (problemen met leverancier bijv.)</a:t>
            </a:r>
          </a:p>
          <a:p>
            <a:pPr>
              <a:buFontTx/>
              <a:buChar char="-"/>
            </a:pPr>
            <a:r>
              <a:rPr lang="nl-NL" sz="6300" i="1" dirty="0"/>
              <a:t>“Ik verkoop je een </a:t>
            </a:r>
            <a:r>
              <a:rPr lang="nl-NL" sz="6300" i="1" dirty="0" err="1"/>
              <a:t>iphone</a:t>
            </a:r>
            <a:r>
              <a:rPr lang="nl-NL" sz="6300" i="1" dirty="0"/>
              <a:t> voor 600 euro.”</a:t>
            </a:r>
            <a:r>
              <a:rPr lang="nl-NL" sz="6300" dirty="0"/>
              <a:t> </a:t>
            </a:r>
            <a:r>
              <a:rPr lang="nl-NL" sz="6300" dirty="0" err="1"/>
              <a:t>Watvoor</a:t>
            </a:r>
            <a:r>
              <a:rPr lang="nl-NL" sz="6300" dirty="0"/>
              <a:t> </a:t>
            </a:r>
            <a:r>
              <a:rPr lang="nl-NL" sz="6300" dirty="0" err="1"/>
              <a:t>iphone</a:t>
            </a:r>
            <a:r>
              <a:rPr lang="nl-NL" sz="6300" dirty="0"/>
              <a:t> is het?</a:t>
            </a:r>
          </a:p>
          <a:p>
            <a:pPr>
              <a:buFontTx/>
              <a:buChar char="-"/>
            </a:pPr>
            <a:r>
              <a:rPr lang="nl-NL" sz="6300" i="1" dirty="0"/>
              <a:t>“Ik verkoop je een BMW voor 20.000 euro…” </a:t>
            </a:r>
          </a:p>
          <a:p>
            <a:pPr>
              <a:buFontTx/>
              <a:buChar char="-"/>
            </a:pPr>
            <a:r>
              <a:rPr lang="nl-NL" sz="6300" dirty="0"/>
              <a:t>Iemand zegt: </a:t>
            </a:r>
            <a:r>
              <a:rPr lang="nl-NL" sz="6300" i="1" dirty="0"/>
              <a:t>“Neem het product mee, over de prijs praten we later wel.”</a:t>
            </a:r>
          </a:p>
          <a:p>
            <a:pPr>
              <a:buFontTx/>
              <a:buChar char="-"/>
            </a:pPr>
            <a:r>
              <a:rPr lang="nl-NL" sz="6300" i="1" dirty="0"/>
              <a:t>“Ik betaal je zodra ik werk heb… zodra ik geld heb…” </a:t>
            </a:r>
            <a:r>
              <a:rPr lang="nl-NL" sz="6300" dirty="0"/>
              <a:t>Dit kan over een maand zijn, maar ook over een jaar..!?</a:t>
            </a:r>
            <a:endParaRPr lang="nl-NL" sz="6300" i="1" dirty="0"/>
          </a:p>
          <a:p>
            <a:pPr>
              <a:buFontTx/>
              <a:buChar char="-"/>
            </a:pPr>
            <a:r>
              <a:rPr lang="nl-NL" sz="6300" dirty="0"/>
              <a:t>Verzekeringen zijn gebaseerd op </a:t>
            </a:r>
            <a:r>
              <a:rPr lang="nl-NL" sz="6300" i="1" dirty="0"/>
              <a:t>al-</a:t>
            </a:r>
            <a:r>
              <a:rPr lang="nl-NL" sz="6300" i="1" u="sng" dirty="0" err="1"/>
              <a:t>gh</a:t>
            </a:r>
            <a:r>
              <a:rPr lang="nl-NL" sz="6300" i="1" dirty="0" err="1"/>
              <a:t>arar</a:t>
            </a:r>
            <a:r>
              <a:rPr lang="nl-NL" sz="6300" dirty="0"/>
              <a:t>! Crypto?!</a:t>
            </a:r>
          </a:p>
          <a:p>
            <a:pPr>
              <a:buFontTx/>
              <a:buChar char="-"/>
            </a:pPr>
            <a:endParaRPr lang="nl-NL" sz="6300" i="1" dirty="0"/>
          </a:p>
          <a:p>
            <a:pPr marL="742950" indent="-742950">
              <a:buAutoNum type="arabicPeriod"/>
            </a:pPr>
            <a:endParaRPr lang="nl-NL" sz="4400" b="1" dirty="0"/>
          </a:p>
          <a:p>
            <a:pPr>
              <a:buFont typeface="Wingdings" panose="05000000000000000000" pitchFamily="2" charset="2"/>
              <a:buChar char="q"/>
            </a:pPr>
            <a:endParaRPr lang="nl-NL" sz="4400" i="1" dirty="0"/>
          </a:p>
          <a:p>
            <a:pPr marL="742950" indent="-742950">
              <a:buAutoNum type="arabicPeriod"/>
            </a:pPr>
            <a:endParaRPr lang="nl-NL" sz="4400" b="1" dirty="0"/>
          </a:p>
          <a:p>
            <a:pPr marL="0" indent="0">
              <a:buNone/>
            </a:pPr>
            <a:endParaRPr lang="nl-NL" sz="4400" b="1" dirty="0"/>
          </a:p>
          <a:p>
            <a:pPr>
              <a:buFont typeface="Wingdings" panose="05000000000000000000" pitchFamily="2" charset="2"/>
              <a:buChar char="q"/>
            </a:pPr>
            <a:endParaRPr lang="nl-NL" sz="4400" b="1" dirty="0"/>
          </a:p>
          <a:p>
            <a:pPr marL="0" indent="0" algn="ctr">
              <a:buNone/>
            </a:pPr>
            <a:endParaRPr lang="nl-NL" sz="3600" b="1" dirty="0"/>
          </a:p>
          <a:p>
            <a:pPr marL="0" indent="0"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12032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331" y="-27384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endParaRPr lang="nl-NL" sz="3600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4400" b="1" dirty="0"/>
              <a:t>Een kleine vorm van </a:t>
            </a:r>
            <a:r>
              <a:rPr lang="nl-NL" sz="4400" b="1" i="1" dirty="0"/>
              <a:t>al-</a:t>
            </a:r>
            <a:r>
              <a:rPr lang="nl-NL" sz="4400" b="1" i="1" u="sng" dirty="0" err="1"/>
              <a:t>gh</a:t>
            </a:r>
            <a:r>
              <a:rPr lang="nl-NL" sz="4400" b="1" i="1" dirty="0" err="1"/>
              <a:t>arar</a:t>
            </a:r>
            <a:r>
              <a:rPr lang="nl-NL" sz="4400" b="1" i="1" dirty="0"/>
              <a:t> </a:t>
            </a:r>
            <a:r>
              <a:rPr lang="nl-NL" sz="4400" b="1" dirty="0"/>
              <a:t>wordt door de vingers gezien</a:t>
            </a:r>
          </a:p>
          <a:p>
            <a:pPr>
              <a:buFontTx/>
              <a:buChar char="-"/>
            </a:pPr>
            <a:r>
              <a:rPr lang="nl-NL" sz="4400" dirty="0"/>
              <a:t>Je koopt iets wat je een korte tijd geleden hebt gezien (mag bij vastgoed, niet bij groente bijv.)</a:t>
            </a:r>
          </a:p>
          <a:p>
            <a:pPr>
              <a:buFontTx/>
              <a:buChar char="-"/>
            </a:pPr>
            <a:r>
              <a:rPr lang="nl-NL" sz="4400" dirty="0"/>
              <a:t>Je koopt fruit (kan verrot van binnen zijn) </a:t>
            </a:r>
          </a:p>
          <a:p>
            <a:pPr>
              <a:buFontTx/>
              <a:buChar char="-"/>
            </a:pPr>
            <a:r>
              <a:rPr lang="nl-NL" sz="4400" dirty="0"/>
              <a:t>Je koopt een huis, maar je weet niet precies hoe de fundering is.</a:t>
            </a:r>
          </a:p>
          <a:p>
            <a:pPr>
              <a:buFontTx/>
              <a:buChar char="-"/>
            </a:pPr>
            <a:r>
              <a:rPr lang="nl-NL" sz="4400" b="1" dirty="0"/>
              <a:t>Wat is de afbakening van lichte </a:t>
            </a:r>
            <a:r>
              <a:rPr lang="nl-NL" sz="4400" b="1" i="1" u="sng" dirty="0" err="1"/>
              <a:t>gh</a:t>
            </a:r>
            <a:r>
              <a:rPr lang="nl-NL" sz="4400" b="1" i="1" dirty="0" err="1"/>
              <a:t>arar</a:t>
            </a:r>
            <a:r>
              <a:rPr lang="nl-NL" sz="4400" b="1" dirty="0"/>
              <a:t>?</a:t>
            </a:r>
          </a:p>
          <a:p>
            <a:pPr marL="742950" indent="-742950">
              <a:buAutoNum type="arabicPeriod"/>
            </a:pPr>
            <a:r>
              <a:rPr lang="nl-NL" sz="4400" dirty="0"/>
              <a:t>Het is onvermijdelijk (kan niet anders)</a:t>
            </a:r>
          </a:p>
          <a:p>
            <a:pPr marL="742950" indent="-742950">
              <a:buAutoNum type="arabicPeriod"/>
            </a:pPr>
            <a:r>
              <a:rPr lang="nl-NL" sz="4400" dirty="0"/>
              <a:t>Mag niet opzettelijk zijn (</a:t>
            </a:r>
            <a:r>
              <a:rPr lang="nl-NL" sz="4400" i="1" dirty="0" err="1"/>
              <a:t>maqsoed</a:t>
            </a:r>
            <a:r>
              <a:rPr lang="nl-NL" sz="4400" dirty="0"/>
              <a:t>)</a:t>
            </a:r>
          </a:p>
          <a:p>
            <a:pPr marL="742950" indent="-742950">
              <a:buAutoNum type="arabicPeriod"/>
            </a:pPr>
            <a:r>
              <a:rPr lang="nl-NL" sz="4400" dirty="0"/>
              <a:t>Is in navolging (</a:t>
            </a:r>
            <a:r>
              <a:rPr lang="nl-NL" sz="4400" i="1" dirty="0" err="1"/>
              <a:t>taba’an</a:t>
            </a:r>
            <a:r>
              <a:rPr lang="nl-NL" sz="4400" dirty="0"/>
              <a:t>), niet de oorsprong (</a:t>
            </a:r>
            <a:r>
              <a:rPr lang="nl-NL" sz="4400" i="1" dirty="0" err="1"/>
              <a:t>asaalatan</a:t>
            </a:r>
            <a:r>
              <a:rPr lang="nl-NL" sz="4400" dirty="0"/>
              <a:t>)</a:t>
            </a:r>
          </a:p>
          <a:p>
            <a:pPr marL="742950" indent="-742950">
              <a:buAutoNum type="arabicPeriod"/>
            </a:pPr>
            <a:r>
              <a:rPr lang="nl-NL" sz="4400" dirty="0"/>
              <a:t>Wat “licht” is, is afhankelijk van wat gewoon is in een bepaalde tijd/plaats (</a:t>
            </a:r>
            <a:r>
              <a:rPr lang="nl-NL" sz="4400" i="1" dirty="0"/>
              <a:t>‘</a:t>
            </a:r>
            <a:r>
              <a:rPr lang="nl-NL" sz="4400" i="1" dirty="0" err="1"/>
              <a:t>oerf</a:t>
            </a:r>
            <a:r>
              <a:rPr lang="nl-NL" sz="4400" dirty="0"/>
              <a:t>)</a:t>
            </a:r>
          </a:p>
          <a:p>
            <a:pPr marL="742950" indent="-742950">
              <a:buAutoNum type="arabicPeriod"/>
            </a:pPr>
            <a:endParaRPr lang="nl-NL" sz="4400" dirty="0"/>
          </a:p>
          <a:p>
            <a:pPr marL="742950" indent="-742950">
              <a:buAutoNum type="arabicPeriod"/>
            </a:pPr>
            <a:endParaRPr lang="nl-NL" sz="4400" dirty="0"/>
          </a:p>
          <a:p>
            <a:pPr>
              <a:buFontTx/>
              <a:buChar char="-"/>
            </a:pPr>
            <a:endParaRPr lang="nl-NL" sz="4400" dirty="0"/>
          </a:p>
          <a:p>
            <a:pPr marL="742950" indent="-742950">
              <a:buAutoNum type="arabicPeriod"/>
            </a:pPr>
            <a:endParaRPr lang="nl-NL" sz="4400" b="1" dirty="0"/>
          </a:p>
          <a:p>
            <a:pPr>
              <a:buFont typeface="Wingdings" panose="05000000000000000000" pitchFamily="2" charset="2"/>
              <a:buChar char="q"/>
            </a:pPr>
            <a:endParaRPr lang="nl-NL" sz="4400" i="1" dirty="0"/>
          </a:p>
          <a:p>
            <a:pPr marL="742950" indent="-742950">
              <a:buAutoNum type="arabicPeriod"/>
            </a:pPr>
            <a:endParaRPr lang="nl-NL" sz="4400" b="1" dirty="0"/>
          </a:p>
          <a:p>
            <a:pPr marL="0" indent="0">
              <a:buNone/>
            </a:pPr>
            <a:endParaRPr lang="nl-NL" sz="4400" b="1" dirty="0"/>
          </a:p>
          <a:p>
            <a:pPr>
              <a:buFont typeface="Wingdings" panose="05000000000000000000" pitchFamily="2" charset="2"/>
              <a:buChar char="q"/>
            </a:pPr>
            <a:endParaRPr lang="nl-NL" sz="4400" b="1" dirty="0"/>
          </a:p>
          <a:p>
            <a:pPr marL="0" indent="0" algn="ctr">
              <a:buNone/>
            </a:pPr>
            <a:endParaRPr lang="nl-NL" sz="3600" b="1" dirty="0"/>
          </a:p>
          <a:p>
            <a:pPr marL="0" indent="0"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10700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331" y="-27384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endParaRPr lang="nl-NL" sz="3600" dirty="0"/>
          </a:p>
          <a:p>
            <a:pPr>
              <a:buFont typeface="Wingdings" panose="05000000000000000000" pitchFamily="2" charset="2"/>
              <a:buChar char="q"/>
            </a:pPr>
            <a:r>
              <a:rPr lang="nl-NL" sz="4400" b="1" dirty="0"/>
              <a:t>TEN DERDE: Verboden omdat het geen eigendom van jou is</a:t>
            </a:r>
          </a:p>
          <a:p>
            <a:pPr marL="742950" indent="-742950">
              <a:buAutoNum type="arabicPeriod"/>
            </a:pPr>
            <a:r>
              <a:rPr lang="nl-NL" sz="4400" b="1" dirty="0"/>
              <a:t>Verkopen wat je niet bezit</a:t>
            </a:r>
          </a:p>
          <a:p>
            <a:pPr>
              <a:buFontTx/>
              <a:buChar char="-"/>
            </a:pPr>
            <a:r>
              <a:rPr lang="nl-NL" sz="4400" dirty="0"/>
              <a:t>Het verbod geldt enkel bij een specifiek product (</a:t>
            </a:r>
            <a:r>
              <a:rPr lang="nl-NL" sz="4400" i="1" dirty="0"/>
              <a:t>3ayn</a:t>
            </a:r>
            <a:r>
              <a:rPr lang="nl-NL" sz="4400" dirty="0"/>
              <a:t>). Iets wat gedetailleerd omschreven kan worden (</a:t>
            </a:r>
            <a:r>
              <a:rPr lang="nl-NL" sz="4400" i="1" dirty="0" err="1"/>
              <a:t>mawsoef</a:t>
            </a:r>
            <a:r>
              <a:rPr lang="nl-NL" sz="4400" dirty="0"/>
              <a:t>) en waarvan er veel in de omloop zijn, mag je wel verkopen zonder dat je het bezit.</a:t>
            </a:r>
          </a:p>
          <a:p>
            <a:pPr marL="742950" indent="-742950">
              <a:buFont typeface="+mj-lt"/>
              <a:buAutoNum type="arabicPeriod" startAt="2"/>
            </a:pPr>
            <a:r>
              <a:rPr lang="nl-NL" sz="4400" b="1" dirty="0"/>
              <a:t>Een lening en een transactie tegelijkertijd afsluiten (dus in 1 transactie stoppen)</a:t>
            </a:r>
          </a:p>
          <a:p>
            <a:pPr marL="0" indent="0">
              <a:buNone/>
            </a:pPr>
            <a:r>
              <a:rPr lang="nl-NL" sz="4400" i="1" dirty="0"/>
              <a:t>- “Ik verkoop je deze auto als je mij 100 euro leent.”</a:t>
            </a:r>
          </a:p>
          <a:p>
            <a:pPr marL="742950" indent="-742950">
              <a:buFont typeface="+mj-lt"/>
              <a:buAutoNum type="arabicPeriod" startAt="3"/>
            </a:pPr>
            <a:r>
              <a:rPr lang="nl-NL" sz="4400" b="1" dirty="0"/>
              <a:t>Twee transacties in één transactie stoppen</a:t>
            </a:r>
          </a:p>
          <a:p>
            <a:pPr>
              <a:buFontTx/>
              <a:buChar char="-"/>
            </a:pPr>
            <a:r>
              <a:rPr lang="nl-NL" sz="4400" dirty="0"/>
              <a:t>Verkoper zegt: </a:t>
            </a:r>
            <a:r>
              <a:rPr lang="nl-NL" sz="4400" i="1" dirty="0"/>
              <a:t>“100 euro als je cash betaalt, of 150 euro als je in termijnen betaalt.” </a:t>
            </a:r>
            <a:r>
              <a:rPr lang="nl-NL" sz="4400" dirty="0"/>
              <a:t>Koper zegt “ok,” pakt het product en gaat weg, zonder duidelijk 1 van de 2 te kiezen. Dit is </a:t>
            </a:r>
            <a:r>
              <a:rPr lang="nl-NL" sz="4400" i="1" dirty="0" err="1"/>
              <a:t>h’araa</a:t>
            </a:r>
            <a:r>
              <a:rPr lang="nl-NL" sz="4400" dirty="0" err="1"/>
              <a:t>m</a:t>
            </a:r>
            <a:r>
              <a:rPr lang="nl-NL" sz="4400" dirty="0"/>
              <a:t>!</a:t>
            </a:r>
          </a:p>
          <a:p>
            <a:pPr marL="0" indent="0">
              <a:buNone/>
            </a:pPr>
            <a:endParaRPr lang="nl-NL" sz="4400" b="1" dirty="0"/>
          </a:p>
          <a:p>
            <a:pPr>
              <a:buFont typeface="Wingdings" panose="05000000000000000000" pitchFamily="2" charset="2"/>
              <a:buChar char="q"/>
            </a:pPr>
            <a:endParaRPr lang="nl-NL" sz="4400" b="1" dirty="0"/>
          </a:p>
          <a:p>
            <a:pPr marL="0" indent="0" algn="ctr">
              <a:buNone/>
            </a:pPr>
            <a:endParaRPr lang="nl-NL" sz="3600" b="1" dirty="0"/>
          </a:p>
          <a:p>
            <a:pPr marL="0" indent="0"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42452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331" y="-27384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endParaRPr lang="nl-NL" sz="3600" dirty="0"/>
          </a:p>
          <a:p>
            <a:pPr>
              <a:buFontTx/>
              <a:buChar char="-"/>
            </a:pPr>
            <a:r>
              <a:rPr lang="nl-NL" sz="4400" b="1" dirty="0"/>
              <a:t>(Ver)kopen in termijnen, is toegestaan. Al komt er extra geld bij!</a:t>
            </a:r>
          </a:p>
          <a:p>
            <a:pPr>
              <a:buFontTx/>
              <a:buChar char="-"/>
            </a:pPr>
            <a:r>
              <a:rPr lang="nl-NL" sz="4400" b="1" dirty="0" err="1"/>
              <a:t>Vb</a:t>
            </a:r>
            <a:r>
              <a:rPr lang="nl-NL" sz="4400" b="1" dirty="0"/>
              <a:t>: </a:t>
            </a:r>
            <a:r>
              <a:rPr lang="nl-NL" sz="4400" dirty="0"/>
              <a:t>Verkoper zegt</a:t>
            </a:r>
            <a:r>
              <a:rPr lang="nl-NL" sz="4400" b="1" dirty="0"/>
              <a:t>: </a:t>
            </a:r>
            <a:r>
              <a:rPr lang="nl-NL" sz="4400" i="1" dirty="0"/>
              <a:t>“100 euro als je cash betaalt, of 150 euro als je in termijnen betaalt.” </a:t>
            </a:r>
            <a:r>
              <a:rPr lang="nl-NL" sz="4400" dirty="0"/>
              <a:t>Jij kiest om te betalen in termijnen. </a:t>
            </a:r>
          </a:p>
          <a:p>
            <a:pPr>
              <a:buFontTx/>
              <a:buChar char="-"/>
            </a:pPr>
            <a:r>
              <a:rPr lang="nl-NL" sz="4400" dirty="0"/>
              <a:t>Dit is geen rente! De geleerden zeggen: de tijdsperiode is ook geld waard. D.w.z. de verkoper bezit het volledige bedrag pas over een jaar, maar is het product nu al kwijt. </a:t>
            </a:r>
          </a:p>
          <a:p>
            <a:pPr>
              <a:buFontTx/>
              <a:buChar char="-"/>
            </a:pPr>
            <a:r>
              <a:rPr lang="nl-NL" sz="4400" b="1" dirty="0"/>
              <a:t>Toegestaan volgens alle 4 de wetscholen!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sz="4400" b="1" dirty="0"/>
              <a:t>TEN VIERDE: Verboden wegens </a:t>
            </a:r>
            <a:r>
              <a:rPr lang="nl-NL" sz="4400" b="1" i="1" dirty="0" err="1"/>
              <a:t>ribaa</a:t>
            </a:r>
            <a:endParaRPr lang="nl-NL" sz="4400" b="1" i="1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4400" dirty="0"/>
              <a:t>Dit kent meerdere categorieën en vele details. Deze volgen later.</a:t>
            </a:r>
          </a:p>
          <a:p>
            <a:pPr marL="742950" indent="-742950">
              <a:buFont typeface="+mj-lt"/>
              <a:buAutoNum type="arabicPeriod" startAt="4"/>
            </a:pPr>
            <a:endParaRPr lang="nl-NL" sz="4400" i="1" dirty="0"/>
          </a:p>
          <a:p>
            <a:pPr marL="742950" indent="-742950">
              <a:buAutoNum type="arabicPeriod" startAt="4"/>
            </a:pPr>
            <a:endParaRPr lang="nl-NL" sz="4400" b="1" dirty="0"/>
          </a:p>
          <a:p>
            <a:pPr marL="0" indent="0">
              <a:buNone/>
            </a:pPr>
            <a:endParaRPr lang="nl-NL" sz="4400" b="1" dirty="0"/>
          </a:p>
          <a:p>
            <a:pPr>
              <a:buFont typeface="Wingdings" panose="05000000000000000000" pitchFamily="2" charset="2"/>
              <a:buChar char="q"/>
            </a:pPr>
            <a:endParaRPr lang="nl-NL" sz="4400" b="1" dirty="0"/>
          </a:p>
          <a:p>
            <a:pPr marL="0" indent="0" algn="ctr">
              <a:buNone/>
            </a:pPr>
            <a:endParaRPr lang="nl-NL" sz="3600" b="1" dirty="0"/>
          </a:p>
          <a:p>
            <a:pPr marL="0" indent="0"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  <a:p>
            <a:pPr>
              <a:buFontTx/>
              <a:buChar char="-"/>
            </a:pPr>
            <a:endParaRPr lang="nl-NL" sz="3600" dirty="0"/>
          </a:p>
          <a:p>
            <a:pPr>
              <a:buNone/>
            </a:pP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76584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1609</Words>
  <Application>Microsoft Office PowerPoint</Application>
  <PresentationFormat>Diavoorstelling (4:3)</PresentationFormat>
  <Paragraphs>272</Paragraphs>
  <Slides>18</Slides>
  <Notes>17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3" baseType="lpstr">
      <vt:lpstr>Calibri</vt:lpstr>
      <vt:lpstr>Constantia</vt:lpstr>
      <vt:lpstr>Wingdings</vt:lpstr>
      <vt:lpstr>Wingdings 2</vt:lpstr>
      <vt:lpstr>Flow</vt:lpstr>
      <vt:lpstr>Handelsrecht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Atos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Basis Islam:</dc:title>
  <dc:creator>Akka, Youssef</dc:creator>
  <cp:lastModifiedBy>Elias Achcharif</cp:lastModifiedBy>
  <cp:revision>342</cp:revision>
  <dcterms:created xsi:type="dcterms:W3CDTF">2015-09-07T14:47:38Z</dcterms:created>
  <dcterms:modified xsi:type="dcterms:W3CDTF">2021-12-29T14:56:16Z</dcterms:modified>
</cp:coreProperties>
</file>